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4"/>
  </p:sldMasterIdLst>
  <p:notesMasterIdLst>
    <p:notesMasterId r:id="rId27"/>
  </p:notesMasterIdLst>
  <p:handoutMasterIdLst>
    <p:handoutMasterId r:id="rId28"/>
  </p:handoutMasterIdLst>
  <p:sldIdLst>
    <p:sldId id="287" r:id="rId5"/>
    <p:sldId id="1587" r:id="rId6"/>
    <p:sldId id="1672" r:id="rId7"/>
    <p:sldId id="1509" r:id="rId8"/>
    <p:sldId id="1669" r:id="rId9"/>
    <p:sldId id="1549" r:id="rId10"/>
    <p:sldId id="1662" r:id="rId11"/>
    <p:sldId id="1670" r:id="rId12"/>
    <p:sldId id="1660" r:id="rId13"/>
    <p:sldId id="1634" r:id="rId14"/>
    <p:sldId id="1666" r:id="rId15"/>
    <p:sldId id="1590" r:id="rId16"/>
    <p:sldId id="1671" r:id="rId17"/>
    <p:sldId id="310" r:id="rId18"/>
    <p:sldId id="1576" r:id="rId19"/>
    <p:sldId id="1667" r:id="rId20"/>
    <p:sldId id="1577" r:id="rId21"/>
    <p:sldId id="1592" r:id="rId22"/>
    <p:sldId id="1578" r:id="rId23"/>
    <p:sldId id="1593" r:id="rId24"/>
    <p:sldId id="1325" r:id="rId25"/>
    <p:sldId id="279" r:id="rId26"/>
  </p:sldIdLst>
  <p:sldSz cx="12192000"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oe Gentes (US)" initials="ZG(" lastIdx="3" clrIdx="0">
    <p:extLst>
      <p:ext uri="{19B8F6BF-5375-455C-9EA6-DF929625EA0E}">
        <p15:presenceInfo xmlns:p15="http://schemas.microsoft.com/office/powerpoint/2012/main" userId="S::gentes@battelleecology.org::efed085d-63e3-4801-b4be-8c3f6f24af96" providerId="AD"/>
      </p:ext>
    </p:extLst>
  </p:cmAuthor>
  <p:cmAuthor id="2" name="Paula Mabee (US)" initials="PM(" lastIdx="1" clrIdx="1">
    <p:extLst>
      <p:ext uri="{19B8F6BF-5375-455C-9EA6-DF929625EA0E}">
        <p15:presenceInfo xmlns:p15="http://schemas.microsoft.com/office/powerpoint/2012/main" userId="S::mabee@battelleecology.org::fc835b00-51b4-41b0-b862-7e858457bc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1FD02"/>
    <a:srgbClr val="D0FD02"/>
    <a:srgbClr val="424242"/>
    <a:srgbClr val="8484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42F948-62AC-AAE7-5445-DE28986C4DF9}" v="475" dt="2022-05-02T16:12:33.589"/>
    <p1510:client id="{611A8823-CB17-9010-5A1C-251D94F09387}" v="34" dt="2022-05-25T21:58:28.804"/>
    <p1510:client id="{B87471BD-6043-0C34-83C0-BB8A73C8C48A}" v="2" dt="2022-05-09T18:22:09.5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50" autoAdjust="0"/>
    <p:restoredTop sz="80653" autoAdjust="0"/>
  </p:normalViewPr>
  <p:slideViewPr>
    <p:cSldViewPr snapToGrid="0" showGuides="1">
      <p:cViewPr varScale="1">
        <p:scale>
          <a:sx n="42" d="100"/>
          <a:sy n="42" d="100"/>
        </p:scale>
        <p:origin x="1059" y="38"/>
      </p:cViewPr>
      <p:guideLst/>
    </p:cSldViewPr>
  </p:slideViewPr>
  <p:notesTextViewPr>
    <p:cViewPr>
      <p:scale>
        <a:sx n="3" d="2"/>
        <a:sy n="3" d="2"/>
      </p:scale>
      <p:origin x="0" y="0"/>
    </p:cViewPr>
  </p:notesTextViewPr>
  <p:sorterViewPr>
    <p:cViewPr varScale="1">
      <p:scale>
        <a:sx n="139" d="100"/>
        <a:sy n="139" d="100"/>
      </p:scale>
      <p:origin x="0" y="0"/>
    </p:cViewPr>
  </p:sorterViewPr>
  <p:notesViewPr>
    <p:cSldViewPr snapToGrid="0" showGuides="1">
      <p:cViewPr varScale="1">
        <p:scale>
          <a:sx n="85" d="100"/>
          <a:sy n="85" d="100"/>
        </p:scale>
        <p:origin x="2340" y="102"/>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gentes\AppData\Local\Microsoft\Windows\INetCache\Content.Outlook\B79FJISZ\Publications%20Metrics%20Char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a:t>Publications Per Year</a:t>
            </a:r>
          </a:p>
        </c:rich>
      </c:tx>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barChart>
        <c:barDir val="col"/>
        <c:grouping val="clustered"/>
        <c:varyColors val="0"/>
        <c:ser>
          <c:idx val="0"/>
          <c:order val="0"/>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dLbl>
              <c:idx val="0"/>
              <c:layout>
                <c:manualLayout>
                  <c:x val="0"/>
                  <c:y val="-2.7256488772237652E-3"/>
                </c:manualLayout>
              </c:layout>
              <c:tx>
                <c:rich>
                  <a:bodyPr/>
                  <a:lstStyle/>
                  <a:p>
                    <a:fld id="{A85683C5-E028-4C30-95AE-9E494D2A1C60}" type="VALUE">
                      <a:rPr lang="en-US">
                        <a:solidFill>
                          <a:sysClr val="windowText" lastClr="000000"/>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AD2D-4990-8026-B1117FA8471C}"/>
                </c:ext>
              </c:extLst>
            </c:dLbl>
            <c:dLbl>
              <c:idx val="1"/>
              <c:layout>
                <c:manualLayout>
                  <c:x val="-2.548086545333332E-17"/>
                  <c:y val="1.1768737241178186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D2D-4990-8026-B1117FA8471C}"/>
                </c:ext>
              </c:extLst>
            </c:dLbl>
            <c:dLbl>
              <c:idx val="2"/>
              <c:layout>
                <c:manualLayout>
                  <c:x val="0"/>
                  <c:y val="1.2071668124817731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D2D-4990-8026-B1117FA8471C}"/>
                </c:ext>
              </c:extLst>
            </c:dLbl>
            <c:dLbl>
              <c:idx val="3"/>
              <c:layout>
                <c:manualLayout>
                  <c:x val="0"/>
                  <c:y val="1.0557378244386033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D2D-4990-8026-B1117FA8471C}"/>
                </c:ext>
              </c:extLst>
            </c:dLbl>
            <c:dLbl>
              <c:idx val="4"/>
              <c:layout>
                <c:manualLayout>
                  <c:x val="-4.5481450709102679E-17"/>
                  <c:y val="6.939442893560604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D2D-4990-8026-B1117FA8471C}"/>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Sheet1!$A$4:$A$14</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Sheet1!$B$4:$B$14</c:f>
              <c:numCache>
                <c:formatCode>General</c:formatCode>
                <c:ptCount val="11"/>
                <c:pt idx="0">
                  <c:v>9</c:v>
                </c:pt>
                <c:pt idx="1">
                  <c:v>7</c:v>
                </c:pt>
                <c:pt idx="2">
                  <c:v>6</c:v>
                </c:pt>
                <c:pt idx="3">
                  <c:v>11</c:v>
                </c:pt>
                <c:pt idx="4">
                  <c:v>14</c:v>
                </c:pt>
                <c:pt idx="5">
                  <c:v>23</c:v>
                </c:pt>
                <c:pt idx="6">
                  <c:v>25</c:v>
                </c:pt>
                <c:pt idx="7">
                  <c:v>36</c:v>
                </c:pt>
                <c:pt idx="8">
                  <c:v>39</c:v>
                </c:pt>
                <c:pt idx="9">
                  <c:v>51</c:v>
                </c:pt>
                <c:pt idx="10">
                  <c:v>142</c:v>
                </c:pt>
              </c:numCache>
            </c:numRef>
          </c:val>
          <c:extLst>
            <c:ext xmlns:c16="http://schemas.microsoft.com/office/drawing/2014/chart" uri="{C3380CC4-5D6E-409C-BE32-E72D297353CC}">
              <c16:uniqueId val="{00000005-AD2D-4990-8026-B1117FA8471C}"/>
            </c:ext>
          </c:extLst>
        </c:ser>
        <c:dLbls>
          <c:dLblPos val="inEnd"/>
          <c:showLegendKey val="0"/>
          <c:showVal val="1"/>
          <c:showCatName val="0"/>
          <c:showSerName val="0"/>
          <c:showPercent val="0"/>
          <c:showBubbleSize val="0"/>
        </c:dLbls>
        <c:gapWidth val="41"/>
        <c:axId val="1090361936"/>
        <c:axId val="1090362352"/>
      </c:barChart>
      <c:catAx>
        <c:axId val="1090361936"/>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dk1">
                        <a:lumMod val="65000"/>
                        <a:lumOff val="35000"/>
                      </a:schemeClr>
                    </a:solidFill>
                    <a:latin typeface="+mn-lt"/>
                    <a:ea typeface="+mn-ea"/>
                    <a:cs typeface="+mn-cs"/>
                  </a:defRPr>
                </a:pPr>
                <a:r>
                  <a:rPr lang="en-US" sz="1200"/>
                  <a:t>Year</a:t>
                </a:r>
              </a:p>
            </c:rich>
          </c:tx>
          <c:layout>
            <c:manualLayout>
              <c:xMode val="edge"/>
              <c:yMode val="edge"/>
              <c:x val="0.47672566496146696"/>
              <c:y val="0.9133128919009279"/>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n-US"/>
          </a:p>
        </c:txPr>
        <c:crossAx val="1090362352"/>
        <c:crosses val="autoZero"/>
        <c:auto val="1"/>
        <c:lblAlgn val="ctr"/>
        <c:lblOffset val="100"/>
        <c:noMultiLvlLbl val="0"/>
      </c:catAx>
      <c:valAx>
        <c:axId val="1090362352"/>
        <c:scaling>
          <c:orientation val="minMax"/>
        </c:scaling>
        <c:delete val="1"/>
        <c:axPos val="l"/>
        <c:numFmt formatCode="General" sourceLinked="1"/>
        <c:majorTickMark val="none"/>
        <c:minorTickMark val="none"/>
        <c:tickLblPos val="nextTo"/>
        <c:crossAx val="10903619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A37553-836C-EA41-9C9B-544E35806046}" type="doc">
      <dgm:prSet loTypeId="urn:microsoft.com/office/officeart/2005/8/layout/vList5" loCatId="" qsTypeId="urn:microsoft.com/office/officeart/2005/8/quickstyle/simple1" qsCatId="simple" csTypeId="urn:microsoft.com/office/officeart/2005/8/colors/accent1_2" csCatId="accent1" phldr="1"/>
      <dgm:spPr/>
      <dgm:t>
        <a:bodyPr/>
        <a:lstStyle/>
        <a:p>
          <a:endParaRPr lang="en-US"/>
        </a:p>
      </dgm:t>
    </dgm:pt>
    <dgm:pt modelId="{BF78AE8C-8244-9149-BBAB-EB61A6F2EA61}">
      <dgm:prSet phldrT="[Text]"/>
      <dgm:spPr>
        <a:solidFill>
          <a:schemeClr val="bg1">
            <a:lumMod val="85000"/>
            <a:alpha val="90000"/>
          </a:schemeClr>
        </a:solidFill>
      </dgm:spPr>
      <dgm:t>
        <a:bodyPr/>
        <a:lstStyle/>
        <a:p>
          <a:pPr>
            <a:buNone/>
          </a:pPr>
          <a:r>
            <a:rPr lang="en-US" dirty="0">
              <a:solidFill>
                <a:schemeClr val="accent6"/>
              </a:solidFill>
              <a:latin typeface="Inter"/>
            </a:rPr>
            <a:t>Automated instrument systems</a:t>
          </a:r>
          <a:endParaRPr lang="en-US" dirty="0">
            <a:latin typeface="Inter"/>
          </a:endParaRPr>
        </a:p>
      </dgm:t>
    </dgm:pt>
    <dgm:pt modelId="{F1D61D2C-D37B-3949-BB83-3925411F9ECC}" type="parTrans" cxnId="{AF0FE452-B112-FD43-92D5-32B76A84A3D8}">
      <dgm:prSet/>
      <dgm:spPr/>
      <dgm:t>
        <a:bodyPr/>
        <a:lstStyle/>
        <a:p>
          <a:endParaRPr lang="en-US"/>
        </a:p>
      </dgm:t>
    </dgm:pt>
    <dgm:pt modelId="{75BD568D-EC9E-8648-9B30-9C364E8B4882}" type="sibTrans" cxnId="{AF0FE452-B112-FD43-92D5-32B76A84A3D8}">
      <dgm:prSet/>
      <dgm:spPr/>
      <dgm:t>
        <a:bodyPr/>
        <a:lstStyle/>
        <a:p>
          <a:endParaRPr lang="en-US"/>
        </a:p>
      </dgm:t>
    </dgm:pt>
    <dgm:pt modelId="{8A6758C7-F813-1143-AAFF-4E76BFA1F0E9}">
      <dgm:prSet phldrT="[Text]"/>
      <dgm:spPr>
        <a:solidFill>
          <a:srgbClr val="92D050">
            <a:alpha val="90000"/>
          </a:srgbClr>
        </a:solidFill>
      </dgm:spPr>
      <dgm:t>
        <a:bodyPr/>
        <a:lstStyle/>
        <a:p>
          <a:pPr>
            <a:buFont typeface="Arial" panose="020B0604020202020204" pitchFamily="34" charset="0"/>
            <a:buNone/>
          </a:pPr>
          <a:r>
            <a:rPr lang="en-US" dirty="0">
              <a:solidFill>
                <a:schemeClr val="accent6"/>
              </a:solidFill>
              <a:latin typeface="Inter"/>
            </a:rPr>
            <a:t>Observational sampling</a:t>
          </a:r>
          <a:endParaRPr lang="en-US" dirty="0">
            <a:latin typeface="Inter"/>
          </a:endParaRPr>
        </a:p>
      </dgm:t>
    </dgm:pt>
    <dgm:pt modelId="{11266BCB-5C84-8D49-958C-859306AFBF11}" type="parTrans" cxnId="{58AACB64-4AEC-EC4F-B194-828166C0416B}">
      <dgm:prSet/>
      <dgm:spPr/>
      <dgm:t>
        <a:bodyPr/>
        <a:lstStyle/>
        <a:p>
          <a:endParaRPr lang="en-US"/>
        </a:p>
      </dgm:t>
    </dgm:pt>
    <dgm:pt modelId="{D4F8217D-6698-B846-B3EB-843E178184E6}" type="sibTrans" cxnId="{58AACB64-4AEC-EC4F-B194-828166C0416B}">
      <dgm:prSet/>
      <dgm:spPr/>
      <dgm:t>
        <a:bodyPr/>
        <a:lstStyle/>
        <a:p>
          <a:endParaRPr lang="en-US"/>
        </a:p>
      </dgm:t>
    </dgm:pt>
    <dgm:pt modelId="{ABFBB2B0-936D-CB49-B250-06072862C32D}">
      <dgm:prSet phldrT="[Text]"/>
      <dgm:spPr>
        <a:solidFill>
          <a:srgbClr val="00B0F0">
            <a:alpha val="90000"/>
          </a:srgbClr>
        </a:solidFill>
      </dgm:spPr>
      <dgm:t>
        <a:bodyPr/>
        <a:lstStyle/>
        <a:p>
          <a:pPr>
            <a:buFont typeface="Arial" panose="020B0604020202020204" pitchFamily="34" charset="0"/>
            <a:buNone/>
          </a:pPr>
          <a:r>
            <a:rPr lang="en-US" dirty="0">
              <a:solidFill>
                <a:schemeClr val="accent6"/>
              </a:solidFill>
              <a:latin typeface="Inter"/>
            </a:rPr>
            <a:t>Airborne observation platform</a:t>
          </a:r>
          <a:endParaRPr lang="en-US" dirty="0">
            <a:latin typeface="Inter"/>
          </a:endParaRPr>
        </a:p>
      </dgm:t>
    </dgm:pt>
    <dgm:pt modelId="{9BC224E9-E4D3-6E49-90EC-D9EC83ADCD00}" type="parTrans" cxnId="{030066C5-CA65-F245-9AE1-DBAD9C9452FC}">
      <dgm:prSet/>
      <dgm:spPr/>
      <dgm:t>
        <a:bodyPr/>
        <a:lstStyle/>
        <a:p>
          <a:endParaRPr lang="en-US"/>
        </a:p>
      </dgm:t>
    </dgm:pt>
    <dgm:pt modelId="{ACB830DB-6B55-1A4C-BF05-A027F1C2F515}" type="sibTrans" cxnId="{030066C5-CA65-F245-9AE1-DBAD9C9452FC}">
      <dgm:prSet/>
      <dgm:spPr/>
      <dgm:t>
        <a:bodyPr/>
        <a:lstStyle/>
        <a:p>
          <a:endParaRPr lang="en-US"/>
        </a:p>
      </dgm:t>
    </dgm:pt>
    <dgm:pt modelId="{A8F1C39A-0719-E248-A031-6C7CDFE2BA10}">
      <dgm:prSet phldrT="[Text]" phldr="1"/>
      <dgm:spPr>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en-US" dirty="0"/>
        </a:p>
      </dgm:t>
    </dgm:pt>
    <dgm:pt modelId="{4E6BB901-877D-D24A-B75F-40FBA13EB8C9}" type="sibTrans" cxnId="{E8B8324D-EC6C-2946-9A19-6A0D88DAD0C6}">
      <dgm:prSet/>
      <dgm:spPr/>
      <dgm:t>
        <a:bodyPr/>
        <a:lstStyle/>
        <a:p>
          <a:endParaRPr lang="en-US"/>
        </a:p>
      </dgm:t>
    </dgm:pt>
    <dgm:pt modelId="{E43212BD-27B0-AE42-8335-FB9750F115AF}" type="parTrans" cxnId="{E8B8324D-EC6C-2946-9A19-6A0D88DAD0C6}">
      <dgm:prSet/>
      <dgm:spPr/>
      <dgm:t>
        <a:bodyPr/>
        <a:lstStyle/>
        <a:p>
          <a:endParaRPr lang="en-US"/>
        </a:p>
      </dgm:t>
    </dgm:pt>
    <dgm:pt modelId="{EA12E0A6-CA61-8347-A1C4-C1148D5E3414}">
      <dgm:prSet phldrT="[Text]" phldr="1"/>
      <dgm:spPr>
        <a:blipFill rotWithShape="0">
          <a:blip xmlns:r="http://schemas.openxmlformats.org/officeDocument/2006/relationships" r:embed="rId2" cstate="print">
            <a:extLst>
              <a:ext uri="{28A0092B-C50C-407E-A947-70E740481C1C}">
                <a14:useLocalDpi xmlns:a14="http://schemas.microsoft.com/office/drawing/2010/main" val="0"/>
              </a:ext>
            </a:extLst>
          </a:blip>
          <a:srcRect/>
          <a:stretch>
            <a:fillRect t="-1000" b="-1000"/>
          </a:stretch>
        </a:blipFill>
      </dgm:spPr>
      <dgm:t>
        <a:bodyPr/>
        <a:lstStyle/>
        <a:p>
          <a:endParaRPr lang="en-US" dirty="0"/>
        </a:p>
      </dgm:t>
    </dgm:pt>
    <dgm:pt modelId="{555F0558-4BA0-5845-8F16-284CC00123D6}" type="sibTrans" cxnId="{D19A117D-451F-F142-819C-C4A9B9F80BE3}">
      <dgm:prSet/>
      <dgm:spPr/>
      <dgm:t>
        <a:bodyPr/>
        <a:lstStyle/>
        <a:p>
          <a:endParaRPr lang="en-US"/>
        </a:p>
      </dgm:t>
    </dgm:pt>
    <dgm:pt modelId="{69C326B2-811D-8F4F-AD8B-6CA30AA98A9E}" type="parTrans" cxnId="{D19A117D-451F-F142-819C-C4A9B9F80BE3}">
      <dgm:prSet/>
      <dgm:spPr/>
      <dgm:t>
        <a:bodyPr/>
        <a:lstStyle/>
        <a:p>
          <a:endParaRPr lang="en-US"/>
        </a:p>
      </dgm:t>
    </dgm:pt>
    <dgm:pt modelId="{14B0C1F3-8885-EC4B-AC0D-509E6A95BD3F}">
      <dgm:prSet phldrT="[Text]" phldr="1"/>
      <dgm:spPr>
        <a:blipFill rotWithShape="0">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t>
        <a:bodyPr/>
        <a:lstStyle/>
        <a:p>
          <a:endParaRPr lang="en-US" dirty="0"/>
        </a:p>
      </dgm:t>
    </dgm:pt>
    <dgm:pt modelId="{88CA6727-0D8B-DA4F-8ACE-AD01D7CF6C7F}" type="sibTrans" cxnId="{3BFB458E-F847-2C4A-A57A-EFE6468E81A0}">
      <dgm:prSet/>
      <dgm:spPr/>
      <dgm:t>
        <a:bodyPr/>
        <a:lstStyle/>
        <a:p>
          <a:endParaRPr lang="en-US"/>
        </a:p>
      </dgm:t>
    </dgm:pt>
    <dgm:pt modelId="{E4C94762-74D5-D74E-895E-9FC9E3439C2D}" type="parTrans" cxnId="{3BFB458E-F847-2C4A-A57A-EFE6468E81A0}">
      <dgm:prSet/>
      <dgm:spPr/>
      <dgm:t>
        <a:bodyPr/>
        <a:lstStyle/>
        <a:p>
          <a:endParaRPr lang="en-US"/>
        </a:p>
      </dgm:t>
    </dgm:pt>
    <dgm:pt modelId="{D4FF40F4-BD20-954F-B2AE-9691E1DAB5FD}" type="pres">
      <dgm:prSet presAssocID="{F7A37553-836C-EA41-9C9B-544E35806046}" presName="Name0" presStyleCnt="0">
        <dgm:presLayoutVars>
          <dgm:dir/>
          <dgm:animLvl val="lvl"/>
          <dgm:resizeHandles val="exact"/>
        </dgm:presLayoutVars>
      </dgm:prSet>
      <dgm:spPr/>
    </dgm:pt>
    <dgm:pt modelId="{2EC70F11-88BE-C941-9880-806BC84E5000}" type="pres">
      <dgm:prSet presAssocID="{14B0C1F3-8885-EC4B-AC0D-509E6A95BD3F}" presName="linNode" presStyleCnt="0"/>
      <dgm:spPr/>
    </dgm:pt>
    <dgm:pt modelId="{8B934BFB-FEAF-9042-85D8-5F75DE610DF2}" type="pres">
      <dgm:prSet presAssocID="{14B0C1F3-8885-EC4B-AC0D-509E6A95BD3F}" presName="parentText" presStyleLbl="node1" presStyleIdx="0" presStyleCnt="3" custScaleX="36880" custScaleY="61584">
        <dgm:presLayoutVars>
          <dgm:chMax val="1"/>
          <dgm:bulletEnabled val="1"/>
        </dgm:presLayoutVars>
      </dgm:prSet>
      <dgm:spPr/>
    </dgm:pt>
    <dgm:pt modelId="{A22CEE87-4A00-F14A-8235-9243CD63D31E}" type="pres">
      <dgm:prSet presAssocID="{14B0C1F3-8885-EC4B-AC0D-509E6A95BD3F}" presName="descendantText" presStyleLbl="alignAccFollowNode1" presStyleIdx="0" presStyleCnt="3">
        <dgm:presLayoutVars>
          <dgm:bulletEnabled val="1"/>
        </dgm:presLayoutVars>
      </dgm:prSet>
      <dgm:spPr/>
    </dgm:pt>
    <dgm:pt modelId="{9F8E1146-082B-E842-815D-FED591190807}" type="pres">
      <dgm:prSet presAssocID="{88CA6727-0D8B-DA4F-8ACE-AD01D7CF6C7F}" presName="sp" presStyleCnt="0"/>
      <dgm:spPr/>
    </dgm:pt>
    <dgm:pt modelId="{92BE3C93-F1B3-7147-901D-E0AF9AA2BD9C}" type="pres">
      <dgm:prSet presAssocID="{EA12E0A6-CA61-8347-A1C4-C1148D5E3414}" presName="linNode" presStyleCnt="0"/>
      <dgm:spPr/>
    </dgm:pt>
    <dgm:pt modelId="{4B10524D-FB97-5A41-8623-67C7CC310ACE}" type="pres">
      <dgm:prSet presAssocID="{EA12E0A6-CA61-8347-A1C4-C1148D5E3414}" presName="parentText" presStyleLbl="node1" presStyleIdx="1" presStyleCnt="3" custScaleX="39153" custScaleY="45691">
        <dgm:presLayoutVars>
          <dgm:chMax val="1"/>
          <dgm:bulletEnabled val="1"/>
        </dgm:presLayoutVars>
      </dgm:prSet>
      <dgm:spPr/>
    </dgm:pt>
    <dgm:pt modelId="{0618ED0B-C8AB-4A40-8386-A9E9C60FC5B7}" type="pres">
      <dgm:prSet presAssocID="{EA12E0A6-CA61-8347-A1C4-C1148D5E3414}" presName="descendantText" presStyleLbl="alignAccFollowNode1" presStyleIdx="1" presStyleCnt="3">
        <dgm:presLayoutVars>
          <dgm:bulletEnabled val="1"/>
        </dgm:presLayoutVars>
      </dgm:prSet>
      <dgm:spPr/>
    </dgm:pt>
    <dgm:pt modelId="{0044BEF0-520B-A44B-8090-A5811E1A6526}" type="pres">
      <dgm:prSet presAssocID="{555F0558-4BA0-5845-8F16-284CC00123D6}" presName="sp" presStyleCnt="0"/>
      <dgm:spPr/>
    </dgm:pt>
    <dgm:pt modelId="{93E783B4-19D7-934D-B171-0B1BD3848E0A}" type="pres">
      <dgm:prSet presAssocID="{A8F1C39A-0719-E248-A031-6C7CDFE2BA10}" presName="linNode" presStyleCnt="0"/>
      <dgm:spPr/>
    </dgm:pt>
    <dgm:pt modelId="{E4B98257-7E87-2E4C-ABB3-7A43EE0D417F}" type="pres">
      <dgm:prSet presAssocID="{A8F1C39A-0719-E248-A031-6C7CDFE2BA10}" presName="parentText" presStyleLbl="node1" presStyleIdx="2" presStyleCnt="3" custFlipHor="0" custScaleX="37884" custScaleY="47693">
        <dgm:presLayoutVars>
          <dgm:chMax val="1"/>
          <dgm:bulletEnabled val="1"/>
        </dgm:presLayoutVars>
      </dgm:prSet>
      <dgm:spPr/>
    </dgm:pt>
    <dgm:pt modelId="{4030E064-B7D2-B845-BDB3-C0AC8E54DC21}" type="pres">
      <dgm:prSet presAssocID="{A8F1C39A-0719-E248-A031-6C7CDFE2BA10}" presName="descendantText" presStyleLbl="alignAccFollowNode1" presStyleIdx="2" presStyleCnt="3">
        <dgm:presLayoutVars>
          <dgm:bulletEnabled val="1"/>
        </dgm:presLayoutVars>
      </dgm:prSet>
      <dgm:spPr/>
    </dgm:pt>
  </dgm:ptLst>
  <dgm:cxnLst>
    <dgm:cxn modelId="{F94E103E-197E-7542-A77A-1E3538DA7D66}" type="presOf" srcId="{8A6758C7-F813-1143-AAFF-4E76BFA1F0E9}" destId="{0618ED0B-C8AB-4A40-8386-A9E9C60FC5B7}" srcOrd="0" destOrd="0" presId="urn:microsoft.com/office/officeart/2005/8/layout/vList5"/>
    <dgm:cxn modelId="{3ED2835B-BBAE-954A-9C2A-ED22CEC83887}" type="presOf" srcId="{A8F1C39A-0719-E248-A031-6C7CDFE2BA10}" destId="{E4B98257-7E87-2E4C-ABB3-7A43EE0D417F}" srcOrd="0" destOrd="0" presId="urn:microsoft.com/office/officeart/2005/8/layout/vList5"/>
    <dgm:cxn modelId="{58AACB64-4AEC-EC4F-B194-828166C0416B}" srcId="{EA12E0A6-CA61-8347-A1C4-C1148D5E3414}" destId="{8A6758C7-F813-1143-AAFF-4E76BFA1F0E9}" srcOrd="0" destOrd="0" parTransId="{11266BCB-5C84-8D49-958C-859306AFBF11}" sibTransId="{D4F8217D-6698-B846-B3EB-843E178184E6}"/>
    <dgm:cxn modelId="{E8B8324D-EC6C-2946-9A19-6A0D88DAD0C6}" srcId="{F7A37553-836C-EA41-9C9B-544E35806046}" destId="{A8F1C39A-0719-E248-A031-6C7CDFE2BA10}" srcOrd="2" destOrd="0" parTransId="{E43212BD-27B0-AE42-8335-FB9750F115AF}" sibTransId="{4E6BB901-877D-D24A-B75F-40FBA13EB8C9}"/>
    <dgm:cxn modelId="{AF0FE452-B112-FD43-92D5-32B76A84A3D8}" srcId="{14B0C1F3-8885-EC4B-AC0D-509E6A95BD3F}" destId="{BF78AE8C-8244-9149-BBAB-EB61A6F2EA61}" srcOrd="0" destOrd="0" parTransId="{F1D61D2C-D37B-3949-BB83-3925411F9ECC}" sibTransId="{75BD568D-EC9E-8648-9B30-9C364E8B4882}"/>
    <dgm:cxn modelId="{BE949C56-3AB7-574F-83C1-4A677491D24E}" type="presOf" srcId="{BF78AE8C-8244-9149-BBAB-EB61A6F2EA61}" destId="{A22CEE87-4A00-F14A-8235-9243CD63D31E}" srcOrd="0" destOrd="0" presId="urn:microsoft.com/office/officeart/2005/8/layout/vList5"/>
    <dgm:cxn modelId="{40F7D859-C6F1-AF4F-A97B-38D2F35717A6}" type="presOf" srcId="{14B0C1F3-8885-EC4B-AC0D-509E6A95BD3F}" destId="{8B934BFB-FEAF-9042-85D8-5F75DE610DF2}" srcOrd="0" destOrd="0" presId="urn:microsoft.com/office/officeart/2005/8/layout/vList5"/>
    <dgm:cxn modelId="{D19A117D-451F-F142-819C-C4A9B9F80BE3}" srcId="{F7A37553-836C-EA41-9C9B-544E35806046}" destId="{EA12E0A6-CA61-8347-A1C4-C1148D5E3414}" srcOrd="1" destOrd="0" parTransId="{69C326B2-811D-8F4F-AD8B-6CA30AA98A9E}" sibTransId="{555F0558-4BA0-5845-8F16-284CC00123D6}"/>
    <dgm:cxn modelId="{3BFB458E-F847-2C4A-A57A-EFE6468E81A0}" srcId="{F7A37553-836C-EA41-9C9B-544E35806046}" destId="{14B0C1F3-8885-EC4B-AC0D-509E6A95BD3F}" srcOrd="0" destOrd="0" parTransId="{E4C94762-74D5-D74E-895E-9FC9E3439C2D}" sibTransId="{88CA6727-0D8B-DA4F-8ACE-AD01D7CF6C7F}"/>
    <dgm:cxn modelId="{9A9E3197-A0C2-A247-8882-9DBF3D2339F0}" type="presOf" srcId="{ABFBB2B0-936D-CB49-B250-06072862C32D}" destId="{4030E064-B7D2-B845-BDB3-C0AC8E54DC21}" srcOrd="0" destOrd="0" presId="urn:microsoft.com/office/officeart/2005/8/layout/vList5"/>
    <dgm:cxn modelId="{8A6E3897-0260-8340-94D5-1F7AF4AB1460}" type="presOf" srcId="{EA12E0A6-CA61-8347-A1C4-C1148D5E3414}" destId="{4B10524D-FB97-5A41-8623-67C7CC310ACE}" srcOrd="0" destOrd="0" presId="urn:microsoft.com/office/officeart/2005/8/layout/vList5"/>
    <dgm:cxn modelId="{5E3141C5-89A7-EB44-8FA1-B92F48F52F76}" type="presOf" srcId="{F7A37553-836C-EA41-9C9B-544E35806046}" destId="{D4FF40F4-BD20-954F-B2AE-9691E1DAB5FD}" srcOrd="0" destOrd="0" presId="urn:microsoft.com/office/officeart/2005/8/layout/vList5"/>
    <dgm:cxn modelId="{030066C5-CA65-F245-9AE1-DBAD9C9452FC}" srcId="{A8F1C39A-0719-E248-A031-6C7CDFE2BA10}" destId="{ABFBB2B0-936D-CB49-B250-06072862C32D}" srcOrd="0" destOrd="0" parTransId="{9BC224E9-E4D3-6E49-90EC-D9EC83ADCD00}" sibTransId="{ACB830DB-6B55-1A4C-BF05-A027F1C2F515}"/>
    <dgm:cxn modelId="{8F9F6818-5EF5-3A4A-86F8-70C282E62B08}" type="presParOf" srcId="{D4FF40F4-BD20-954F-B2AE-9691E1DAB5FD}" destId="{2EC70F11-88BE-C941-9880-806BC84E5000}" srcOrd="0" destOrd="0" presId="urn:microsoft.com/office/officeart/2005/8/layout/vList5"/>
    <dgm:cxn modelId="{89FB0AC1-D936-4B40-954D-2F892DF6CF83}" type="presParOf" srcId="{2EC70F11-88BE-C941-9880-806BC84E5000}" destId="{8B934BFB-FEAF-9042-85D8-5F75DE610DF2}" srcOrd="0" destOrd="0" presId="urn:microsoft.com/office/officeart/2005/8/layout/vList5"/>
    <dgm:cxn modelId="{7D7B1F3B-E483-6D4D-8CB7-FB722764780C}" type="presParOf" srcId="{2EC70F11-88BE-C941-9880-806BC84E5000}" destId="{A22CEE87-4A00-F14A-8235-9243CD63D31E}" srcOrd="1" destOrd="0" presId="urn:microsoft.com/office/officeart/2005/8/layout/vList5"/>
    <dgm:cxn modelId="{CF767727-2C48-2946-93EC-17E0C6E9DA12}" type="presParOf" srcId="{D4FF40F4-BD20-954F-B2AE-9691E1DAB5FD}" destId="{9F8E1146-082B-E842-815D-FED591190807}" srcOrd="1" destOrd="0" presId="urn:microsoft.com/office/officeart/2005/8/layout/vList5"/>
    <dgm:cxn modelId="{5246B50A-2C75-0F46-96D7-AD16D64951D1}" type="presParOf" srcId="{D4FF40F4-BD20-954F-B2AE-9691E1DAB5FD}" destId="{92BE3C93-F1B3-7147-901D-E0AF9AA2BD9C}" srcOrd="2" destOrd="0" presId="urn:microsoft.com/office/officeart/2005/8/layout/vList5"/>
    <dgm:cxn modelId="{C09F2F54-8003-3947-BCE0-15D1BA09250D}" type="presParOf" srcId="{92BE3C93-F1B3-7147-901D-E0AF9AA2BD9C}" destId="{4B10524D-FB97-5A41-8623-67C7CC310ACE}" srcOrd="0" destOrd="0" presId="urn:microsoft.com/office/officeart/2005/8/layout/vList5"/>
    <dgm:cxn modelId="{FF0C9A5E-083F-014B-BC97-57F3C6815379}" type="presParOf" srcId="{92BE3C93-F1B3-7147-901D-E0AF9AA2BD9C}" destId="{0618ED0B-C8AB-4A40-8386-A9E9C60FC5B7}" srcOrd="1" destOrd="0" presId="urn:microsoft.com/office/officeart/2005/8/layout/vList5"/>
    <dgm:cxn modelId="{F6302D75-764C-7444-ADE3-AF4E8A7A94AA}" type="presParOf" srcId="{D4FF40F4-BD20-954F-B2AE-9691E1DAB5FD}" destId="{0044BEF0-520B-A44B-8090-A5811E1A6526}" srcOrd="3" destOrd="0" presId="urn:microsoft.com/office/officeart/2005/8/layout/vList5"/>
    <dgm:cxn modelId="{F76AD230-16AC-1E4D-8A6E-9344E1C1F9D2}" type="presParOf" srcId="{D4FF40F4-BD20-954F-B2AE-9691E1DAB5FD}" destId="{93E783B4-19D7-934D-B171-0B1BD3848E0A}" srcOrd="4" destOrd="0" presId="urn:microsoft.com/office/officeart/2005/8/layout/vList5"/>
    <dgm:cxn modelId="{509934D7-10CE-CB49-80B7-6C66AC7EDF48}" type="presParOf" srcId="{93E783B4-19D7-934D-B171-0B1BD3848E0A}" destId="{E4B98257-7E87-2E4C-ABB3-7A43EE0D417F}" srcOrd="0" destOrd="0" presId="urn:microsoft.com/office/officeart/2005/8/layout/vList5"/>
    <dgm:cxn modelId="{6EA97882-FEF1-8D4D-918E-B1A9627E1172}" type="presParOf" srcId="{93E783B4-19D7-934D-B171-0B1BD3848E0A}" destId="{4030E064-B7D2-B845-BDB3-C0AC8E54DC2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4DD1C9-356E-E340-BCFB-7716D916EABF}" type="doc">
      <dgm:prSet loTypeId="urn:microsoft.com/office/officeart/2005/8/layout/radial5" loCatId="" qsTypeId="urn:microsoft.com/office/officeart/2005/8/quickstyle/simple4" qsCatId="simple" csTypeId="urn:microsoft.com/office/officeart/2005/8/colors/accent1_2" csCatId="accent1" phldr="1"/>
      <dgm:spPr/>
      <dgm:t>
        <a:bodyPr/>
        <a:lstStyle/>
        <a:p>
          <a:endParaRPr lang="en-US"/>
        </a:p>
      </dgm:t>
    </dgm:pt>
    <dgm:pt modelId="{750D5C1B-EA65-5443-BEFE-FE987D96B125}">
      <dgm:prSet phldrT="[Text]" custT="1"/>
      <dgm:spPr/>
      <dgm:t>
        <a:bodyPr/>
        <a:lstStyle/>
        <a:p>
          <a:r>
            <a:rPr lang="en-US" sz="2000"/>
            <a:t>NEON</a:t>
          </a:r>
        </a:p>
      </dgm:t>
    </dgm:pt>
    <dgm:pt modelId="{E564A70D-08FD-C448-ABD3-1B816CCC48F7}" type="parTrans" cxnId="{C89C6CE8-4038-E34E-9D42-207DA96A8A32}">
      <dgm:prSet/>
      <dgm:spPr/>
      <dgm:t>
        <a:bodyPr/>
        <a:lstStyle/>
        <a:p>
          <a:endParaRPr lang="en-US" sz="1600"/>
        </a:p>
      </dgm:t>
    </dgm:pt>
    <dgm:pt modelId="{39588944-26F1-294A-A0CE-771EAA0D5A6E}" type="sibTrans" cxnId="{C89C6CE8-4038-E34E-9D42-207DA96A8A32}">
      <dgm:prSet/>
      <dgm:spPr/>
      <dgm:t>
        <a:bodyPr/>
        <a:lstStyle/>
        <a:p>
          <a:endParaRPr lang="en-US" sz="1600"/>
        </a:p>
      </dgm:t>
    </dgm:pt>
    <dgm:pt modelId="{DCDFE1FD-120E-D745-B889-417422DAB24D}">
      <dgm:prSet phldrT="[Text]" custT="1"/>
      <dgm:spPr/>
      <dgm:t>
        <a:bodyPr/>
        <a:lstStyle/>
        <a:p>
          <a:r>
            <a:rPr lang="en-US" sz="1400"/>
            <a:t>Teaching Modules</a:t>
          </a:r>
        </a:p>
      </dgm:t>
    </dgm:pt>
    <dgm:pt modelId="{3BD35631-276E-FA45-BEF7-55A204283039}" type="parTrans" cxnId="{868D41CD-2242-544B-9861-7F3205833053}">
      <dgm:prSet custT="1"/>
      <dgm:spPr/>
      <dgm:t>
        <a:bodyPr/>
        <a:lstStyle/>
        <a:p>
          <a:endParaRPr lang="en-US" sz="1800"/>
        </a:p>
      </dgm:t>
    </dgm:pt>
    <dgm:pt modelId="{50C33B1C-9C4F-3841-8D80-BE3418751FB8}" type="sibTrans" cxnId="{868D41CD-2242-544B-9861-7F3205833053}">
      <dgm:prSet/>
      <dgm:spPr/>
      <dgm:t>
        <a:bodyPr/>
        <a:lstStyle/>
        <a:p>
          <a:endParaRPr lang="en-US" sz="1600"/>
        </a:p>
      </dgm:t>
    </dgm:pt>
    <dgm:pt modelId="{12B5548A-9AA1-A24D-812B-CF65956CBCC1}">
      <dgm:prSet phldrT="[Text]" custT="1"/>
      <dgm:spPr/>
      <dgm:t>
        <a:bodyPr/>
        <a:lstStyle/>
        <a:p>
          <a:r>
            <a:rPr lang="en-US" sz="1400"/>
            <a:t>Data Skills Workshops</a:t>
          </a:r>
        </a:p>
      </dgm:t>
    </dgm:pt>
    <dgm:pt modelId="{A3FD57D0-868A-AC43-B6DB-D133235C727A}" type="parTrans" cxnId="{B480C1DD-5DFC-0449-AC0E-FD709EC4C0BB}">
      <dgm:prSet custT="1"/>
      <dgm:spPr/>
      <dgm:t>
        <a:bodyPr/>
        <a:lstStyle/>
        <a:p>
          <a:endParaRPr lang="en-US" sz="1800"/>
        </a:p>
      </dgm:t>
    </dgm:pt>
    <dgm:pt modelId="{9F5D0A76-C50F-B742-96B3-EA8C2D831D4B}" type="sibTrans" cxnId="{B480C1DD-5DFC-0449-AC0E-FD709EC4C0BB}">
      <dgm:prSet/>
      <dgm:spPr/>
      <dgm:t>
        <a:bodyPr/>
        <a:lstStyle/>
        <a:p>
          <a:endParaRPr lang="en-US" sz="1600"/>
        </a:p>
      </dgm:t>
    </dgm:pt>
    <dgm:pt modelId="{E1FD1301-DDD8-B04A-9677-D77076B46D16}">
      <dgm:prSet phldrT="[Text]" custT="1"/>
      <dgm:spPr/>
      <dgm:t>
        <a:bodyPr/>
        <a:lstStyle/>
        <a:p>
          <a:r>
            <a:rPr lang="en-US" sz="1400"/>
            <a:t>Science Videos</a:t>
          </a:r>
        </a:p>
      </dgm:t>
    </dgm:pt>
    <dgm:pt modelId="{1E959BF4-BC19-FA49-B45E-F2736B4ADE5B}" type="parTrans" cxnId="{AA2E70E1-0CC6-3340-9DF1-1838BECFBB14}">
      <dgm:prSet custT="1"/>
      <dgm:spPr/>
      <dgm:t>
        <a:bodyPr/>
        <a:lstStyle/>
        <a:p>
          <a:endParaRPr lang="en-US" sz="1800"/>
        </a:p>
      </dgm:t>
    </dgm:pt>
    <dgm:pt modelId="{E8F0C523-95F6-C34C-9B24-FAB00DE26440}" type="sibTrans" cxnId="{AA2E70E1-0CC6-3340-9DF1-1838BECFBB14}">
      <dgm:prSet/>
      <dgm:spPr/>
      <dgm:t>
        <a:bodyPr/>
        <a:lstStyle/>
        <a:p>
          <a:endParaRPr lang="en-US" sz="1600"/>
        </a:p>
      </dgm:t>
    </dgm:pt>
    <dgm:pt modelId="{9245AFA5-A268-2846-ABF7-F74656BDE84B}">
      <dgm:prSet phldrT="[Text]" custT="1"/>
      <dgm:spPr/>
      <dgm:t>
        <a:bodyPr/>
        <a:lstStyle/>
        <a:p>
          <a:r>
            <a:rPr lang="en-US" sz="1400" dirty="0"/>
            <a:t>Community Code</a:t>
          </a:r>
        </a:p>
      </dgm:t>
    </dgm:pt>
    <dgm:pt modelId="{B7AB582D-395C-DC42-A134-E73E3C3D637E}" type="parTrans" cxnId="{5C11DAC4-CF53-8E43-A2BB-48ACE9A7B1DC}">
      <dgm:prSet custT="1"/>
      <dgm:spPr/>
      <dgm:t>
        <a:bodyPr/>
        <a:lstStyle/>
        <a:p>
          <a:endParaRPr lang="en-US" sz="1800"/>
        </a:p>
      </dgm:t>
    </dgm:pt>
    <dgm:pt modelId="{84AD248B-7D19-9149-B4C9-4AE6B734B64F}" type="sibTrans" cxnId="{5C11DAC4-CF53-8E43-A2BB-48ACE9A7B1DC}">
      <dgm:prSet/>
      <dgm:spPr/>
      <dgm:t>
        <a:bodyPr/>
        <a:lstStyle/>
        <a:p>
          <a:endParaRPr lang="en-US" sz="1600"/>
        </a:p>
      </dgm:t>
    </dgm:pt>
    <dgm:pt modelId="{F0201AC9-1A16-6841-AFCF-A3DB727D63B3}">
      <dgm:prSet phldrT="[Text]" custT="1"/>
      <dgm:spPr/>
      <dgm:t>
        <a:bodyPr/>
        <a:lstStyle/>
        <a:p>
          <a:r>
            <a:rPr lang="en-US" sz="1400"/>
            <a:t>Seasonal Fieldwork</a:t>
          </a:r>
        </a:p>
      </dgm:t>
    </dgm:pt>
    <dgm:pt modelId="{BDC9612C-79C3-6E44-99E6-43BB3175D8A1}" type="parTrans" cxnId="{643F0511-F157-0046-9E90-BE01FECC5F90}">
      <dgm:prSet custT="1"/>
      <dgm:spPr/>
      <dgm:t>
        <a:bodyPr/>
        <a:lstStyle/>
        <a:p>
          <a:endParaRPr lang="en-US" sz="1800"/>
        </a:p>
      </dgm:t>
    </dgm:pt>
    <dgm:pt modelId="{996CE983-3094-CB46-9256-E1DAD34BE2EB}" type="sibTrans" cxnId="{643F0511-F157-0046-9E90-BE01FECC5F90}">
      <dgm:prSet/>
      <dgm:spPr/>
      <dgm:t>
        <a:bodyPr/>
        <a:lstStyle/>
        <a:p>
          <a:pPr rtl="0"/>
          <a:endParaRPr lang="en-US" sz="1600"/>
        </a:p>
      </dgm:t>
    </dgm:pt>
    <dgm:pt modelId="{58E166FE-3614-4941-96E9-335F4D7B015A}">
      <dgm:prSet phldrT="[Text]" custT="1"/>
      <dgm:spPr/>
      <dgm:t>
        <a:bodyPr/>
        <a:lstStyle/>
        <a:p>
          <a:r>
            <a:rPr lang="en-US" sz="1400"/>
            <a:t>Self-paced Tutorials</a:t>
          </a:r>
        </a:p>
      </dgm:t>
    </dgm:pt>
    <dgm:pt modelId="{8838361D-3749-8742-B44F-461E56FB1E81}" type="parTrans" cxnId="{AE08868E-B195-1F45-84D7-10AADF7B8979}">
      <dgm:prSet custT="1"/>
      <dgm:spPr/>
      <dgm:t>
        <a:bodyPr/>
        <a:lstStyle/>
        <a:p>
          <a:endParaRPr lang="en-US" sz="1800"/>
        </a:p>
      </dgm:t>
    </dgm:pt>
    <dgm:pt modelId="{807BC418-CBF3-D74B-BF57-A818B4BE1B52}" type="sibTrans" cxnId="{AE08868E-B195-1F45-84D7-10AADF7B8979}">
      <dgm:prSet/>
      <dgm:spPr/>
      <dgm:t>
        <a:bodyPr/>
        <a:lstStyle/>
        <a:p>
          <a:endParaRPr lang="en-US" sz="1600"/>
        </a:p>
      </dgm:t>
    </dgm:pt>
    <dgm:pt modelId="{827F5581-9608-E642-A388-B3EE13BE657F}" type="pres">
      <dgm:prSet presAssocID="{444DD1C9-356E-E340-BCFB-7716D916EABF}" presName="Name0" presStyleCnt="0">
        <dgm:presLayoutVars>
          <dgm:chMax val="1"/>
          <dgm:dir/>
          <dgm:animLvl val="ctr"/>
          <dgm:resizeHandles val="exact"/>
        </dgm:presLayoutVars>
      </dgm:prSet>
      <dgm:spPr/>
    </dgm:pt>
    <dgm:pt modelId="{C7D40759-8F53-0845-BA46-FAC663213934}" type="pres">
      <dgm:prSet presAssocID="{750D5C1B-EA65-5443-BEFE-FE987D96B125}" presName="centerShape" presStyleLbl="node0" presStyleIdx="0" presStyleCnt="1"/>
      <dgm:spPr/>
    </dgm:pt>
    <dgm:pt modelId="{7BFD61C4-6D92-0946-ADF4-93E5699609DE}" type="pres">
      <dgm:prSet presAssocID="{8838361D-3749-8742-B44F-461E56FB1E81}" presName="parTrans" presStyleLbl="sibTrans2D1" presStyleIdx="0" presStyleCnt="6"/>
      <dgm:spPr/>
    </dgm:pt>
    <dgm:pt modelId="{4A78924D-7BD5-4048-8589-21AC19B7ECD2}" type="pres">
      <dgm:prSet presAssocID="{8838361D-3749-8742-B44F-461E56FB1E81}" presName="connectorText" presStyleLbl="sibTrans2D1" presStyleIdx="0" presStyleCnt="6"/>
      <dgm:spPr/>
    </dgm:pt>
    <dgm:pt modelId="{BD1A96E8-B427-484A-9135-02AF6731BDB5}" type="pres">
      <dgm:prSet presAssocID="{58E166FE-3614-4941-96E9-335F4D7B015A}" presName="node" presStyleLbl="node1" presStyleIdx="0" presStyleCnt="6">
        <dgm:presLayoutVars>
          <dgm:bulletEnabled val="1"/>
        </dgm:presLayoutVars>
      </dgm:prSet>
      <dgm:spPr/>
    </dgm:pt>
    <dgm:pt modelId="{9E206E86-F7C7-6641-AC04-69468B6586D4}" type="pres">
      <dgm:prSet presAssocID="{3BD35631-276E-FA45-BEF7-55A204283039}" presName="parTrans" presStyleLbl="sibTrans2D1" presStyleIdx="1" presStyleCnt="6"/>
      <dgm:spPr/>
    </dgm:pt>
    <dgm:pt modelId="{6AC8E656-70AB-8449-89DC-307E286C3CF3}" type="pres">
      <dgm:prSet presAssocID="{3BD35631-276E-FA45-BEF7-55A204283039}" presName="connectorText" presStyleLbl="sibTrans2D1" presStyleIdx="1" presStyleCnt="6"/>
      <dgm:spPr/>
    </dgm:pt>
    <dgm:pt modelId="{DFB2E344-8D9D-1C48-A1BD-EBCF644A3FEC}" type="pres">
      <dgm:prSet presAssocID="{DCDFE1FD-120E-D745-B889-417422DAB24D}" presName="node" presStyleLbl="node1" presStyleIdx="1" presStyleCnt="6">
        <dgm:presLayoutVars>
          <dgm:bulletEnabled val="1"/>
        </dgm:presLayoutVars>
      </dgm:prSet>
      <dgm:spPr/>
    </dgm:pt>
    <dgm:pt modelId="{32ED0A27-E431-274C-A82B-12B818D9EB8A}" type="pres">
      <dgm:prSet presAssocID="{A3FD57D0-868A-AC43-B6DB-D133235C727A}" presName="parTrans" presStyleLbl="sibTrans2D1" presStyleIdx="2" presStyleCnt="6"/>
      <dgm:spPr/>
    </dgm:pt>
    <dgm:pt modelId="{11A2F16C-550C-1B43-9B14-EEDBB7F628A6}" type="pres">
      <dgm:prSet presAssocID="{A3FD57D0-868A-AC43-B6DB-D133235C727A}" presName="connectorText" presStyleLbl="sibTrans2D1" presStyleIdx="2" presStyleCnt="6"/>
      <dgm:spPr/>
    </dgm:pt>
    <dgm:pt modelId="{1561A80A-FA95-E24A-8EAE-F6E8B3B3439E}" type="pres">
      <dgm:prSet presAssocID="{12B5548A-9AA1-A24D-812B-CF65956CBCC1}" presName="node" presStyleLbl="node1" presStyleIdx="2" presStyleCnt="6">
        <dgm:presLayoutVars>
          <dgm:bulletEnabled val="1"/>
        </dgm:presLayoutVars>
      </dgm:prSet>
      <dgm:spPr/>
    </dgm:pt>
    <dgm:pt modelId="{F172DE9F-F5CB-2940-B015-73679144C95F}" type="pres">
      <dgm:prSet presAssocID="{1E959BF4-BC19-FA49-B45E-F2736B4ADE5B}" presName="parTrans" presStyleLbl="sibTrans2D1" presStyleIdx="3" presStyleCnt="6"/>
      <dgm:spPr/>
    </dgm:pt>
    <dgm:pt modelId="{024808BA-D8CF-A241-A961-6177F0DB9EFD}" type="pres">
      <dgm:prSet presAssocID="{1E959BF4-BC19-FA49-B45E-F2736B4ADE5B}" presName="connectorText" presStyleLbl="sibTrans2D1" presStyleIdx="3" presStyleCnt="6"/>
      <dgm:spPr/>
    </dgm:pt>
    <dgm:pt modelId="{DFB4524B-D640-EF4A-92EA-79ECA7017A99}" type="pres">
      <dgm:prSet presAssocID="{E1FD1301-DDD8-B04A-9677-D77076B46D16}" presName="node" presStyleLbl="node1" presStyleIdx="3" presStyleCnt="6">
        <dgm:presLayoutVars>
          <dgm:bulletEnabled val="1"/>
        </dgm:presLayoutVars>
      </dgm:prSet>
      <dgm:spPr/>
    </dgm:pt>
    <dgm:pt modelId="{15D7FE80-C4D5-C448-A371-B6C963477663}" type="pres">
      <dgm:prSet presAssocID="{B7AB582D-395C-DC42-A134-E73E3C3D637E}" presName="parTrans" presStyleLbl="sibTrans2D1" presStyleIdx="4" presStyleCnt="6"/>
      <dgm:spPr/>
    </dgm:pt>
    <dgm:pt modelId="{E1AC5A4F-4C9E-6046-8B6B-C095CFCF3C89}" type="pres">
      <dgm:prSet presAssocID="{B7AB582D-395C-DC42-A134-E73E3C3D637E}" presName="connectorText" presStyleLbl="sibTrans2D1" presStyleIdx="4" presStyleCnt="6"/>
      <dgm:spPr/>
    </dgm:pt>
    <dgm:pt modelId="{59C5EC9A-7131-A64D-95FE-4FD43B25F6A2}" type="pres">
      <dgm:prSet presAssocID="{9245AFA5-A268-2846-ABF7-F74656BDE84B}" presName="node" presStyleLbl="node1" presStyleIdx="4" presStyleCnt="6">
        <dgm:presLayoutVars>
          <dgm:bulletEnabled val="1"/>
        </dgm:presLayoutVars>
      </dgm:prSet>
      <dgm:spPr/>
    </dgm:pt>
    <dgm:pt modelId="{B837F2E3-CD5E-4340-8FE4-507618DD3973}" type="pres">
      <dgm:prSet presAssocID="{BDC9612C-79C3-6E44-99E6-43BB3175D8A1}" presName="parTrans" presStyleLbl="sibTrans2D1" presStyleIdx="5" presStyleCnt="6"/>
      <dgm:spPr/>
    </dgm:pt>
    <dgm:pt modelId="{98DCAA58-D27F-C24B-82A0-04FFDFDB7CBA}" type="pres">
      <dgm:prSet presAssocID="{BDC9612C-79C3-6E44-99E6-43BB3175D8A1}" presName="connectorText" presStyleLbl="sibTrans2D1" presStyleIdx="5" presStyleCnt="6"/>
      <dgm:spPr/>
    </dgm:pt>
    <dgm:pt modelId="{F466BDDE-5F83-7D44-AB55-45BE997A7B0F}" type="pres">
      <dgm:prSet presAssocID="{F0201AC9-1A16-6841-AFCF-A3DB727D63B3}" presName="node" presStyleLbl="node1" presStyleIdx="5" presStyleCnt="6">
        <dgm:presLayoutVars>
          <dgm:bulletEnabled val="1"/>
        </dgm:presLayoutVars>
      </dgm:prSet>
      <dgm:spPr/>
    </dgm:pt>
  </dgm:ptLst>
  <dgm:cxnLst>
    <dgm:cxn modelId="{643F0511-F157-0046-9E90-BE01FECC5F90}" srcId="{750D5C1B-EA65-5443-BEFE-FE987D96B125}" destId="{F0201AC9-1A16-6841-AFCF-A3DB727D63B3}" srcOrd="5" destOrd="0" parTransId="{BDC9612C-79C3-6E44-99E6-43BB3175D8A1}" sibTransId="{996CE983-3094-CB46-9256-E1DAD34BE2EB}"/>
    <dgm:cxn modelId="{BA121322-D554-4D48-915A-E3043ABFF6CC}" type="presOf" srcId="{1E959BF4-BC19-FA49-B45E-F2736B4ADE5B}" destId="{F172DE9F-F5CB-2940-B015-73679144C95F}" srcOrd="0" destOrd="0" presId="urn:microsoft.com/office/officeart/2005/8/layout/radial5"/>
    <dgm:cxn modelId="{FF07E428-A83D-794B-A3A6-576C83EAFA0B}" type="presOf" srcId="{1E959BF4-BC19-FA49-B45E-F2736B4ADE5B}" destId="{024808BA-D8CF-A241-A961-6177F0DB9EFD}" srcOrd="1" destOrd="0" presId="urn:microsoft.com/office/officeart/2005/8/layout/radial5"/>
    <dgm:cxn modelId="{9F272A49-8C38-E342-AEEA-560F38A87E13}" type="presOf" srcId="{3BD35631-276E-FA45-BEF7-55A204283039}" destId="{6AC8E656-70AB-8449-89DC-307E286C3CF3}" srcOrd="1" destOrd="0" presId="urn:microsoft.com/office/officeart/2005/8/layout/radial5"/>
    <dgm:cxn modelId="{D2A13D4A-8B52-D844-91E1-865C1ACE0C46}" type="presOf" srcId="{8838361D-3749-8742-B44F-461E56FB1E81}" destId="{7BFD61C4-6D92-0946-ADF4-93E5699609DE}" srcOrd="0" destOrd="0" presId="urn:microsoft.com/office/officeart/2005/8/layout/radial5"/>
    <dgm:cxn modelId="{8827286F-6274-BD40-9B19-9BB19BD945C7}" type="presOf" srcId="{A3FD57D0-868A-AC43-B6DB-D133235C727A}" destId="{11A2F16C-550C-1B43-9B14-EEDBB7F628A6}" srcOrd="1" destOrd="0" presId="urn:microsoft.com/office/officeart/2005/8/layout/radial5"/>
    <dgm:cxn modelId="{2B92BA51-F798-3B40-9B4A-7EBE1C3B17C7}" type="presOf" srcId="{12B5548A-9AA1-A24D-812B-CF65956CBCC1}" destId="{1561A80A-FA95-E24A-8EAE-F6E8B3B3439E}" srcOrd="0" destOrd="0" presId="urn:microsoft.com/office/officeart/2005/8/layout/radial5"/>
    <dgm:cxn modelId="{8407E057-AAEE-584D-B3CF-12A095FEABA0}" type="presOf" srcId="{BDC9612C-79C3-6E44-99E6-43BB3175D8A1}" destId="{98DCAA58-D27F-C24B-82A0-04FFDFDB7CBA}" srcOrd="1" destOrd="0" presId="urn:microsoft.com/office/officeart/2005/8/layout/radial5"/>
    <dgm:cxn modelId="{CF8AF28A-ECD5-1848-8E92-2FF14869DD33}" type="presOf" srcId="{3BD35631-276E-FA45-BEF7-55A204283039}" destId="{9E206E86-F7C7-6641-AC04-69468B6586D4}" srcOrd="0" destOrd="0" presId="urn:microsoft.com/office/officeart/2005/8/layout/radial5"/>
    <dgm:cxn modelId="{AE08868E-B195-1F45-84D7-10AADF7B8979}" srcId="{750D5C1B-EA65-5443-BEFE-FE987D96B125}" destId="{58E166FE-3614-4941-96E9-335F4D7B015A}" srcOrd="0" destOrd="0" parTransId="{8838361D-3749-8742-B44F-461E56FB1E81}" sibTransId="{807BC418-CBF3-D74B-BF57-A818B4BE1B52}"/>
    <dgm:cxn modelId="{FDA05194-C2E1-8F4F-9D30-9B81F39650D6}" type="presOf" srcId="{E1FD1301-DDD8-B04A-9677-D77076B46D16}" destId="{DFB4524B-D640-EF4A-92EA-79ECA7017A99}" srcOrd="0" destOrd="0" presId="urn:microsoft.com/office/officeart/2005/8/layout/radial5"/>
    <dgm:cxn modelId="{48317298-E04A-1147-A1ED-D5953B40BDD4}" type="presOf" srcId="{B7AB582D-395C-DC42-A134-E73E3C3D637E}" destId="{15D7FE80-C4D5-C448-A371-B6C963477663}" srcOrd="0" destOrd="0" presId="urn:microsoft.com/office/officeart/2005/8/layout/radial5"/>
    <dgm:cxn modelId="{9E64D6A2-53E7-1240-9768-F5DB29E5636C}" type="presOf" srcId="{B7AB582D-395C-DC42-A134-E73E3C3D637E}" destId="{E1AC5A4F-4C9E-6046-8B6B-C095CFCF3C89}" srcOrd="1" destOrd="0" presId="urn:microsoft.com/office/officeart/2005/8/layout/radial5"/>
    <dgm:cxn modelId="{0360E5A3-EF60-5E42-8E63-BED95F0BACDA}" type="presOf" srcId="{444DD1C9-356E-E340-BCFB-7716D916EABF}" destId="{827F5581-9608-E642-A388-B3EE13BE657F}" srcOrd="0" destOrd="0" presId="urn:microsoft.com/office/officeart/2005/8/layout/radial5"/>
    <dgm:cxn modelId="{B43655A9-91F3-1E47-BEC1-BF8FB3A5FA09}" type="presOf" srcId="{DCDFE1FD-120E-D745-B889-417422DAB24D}" destId="{DFB2E344-8D9D-1C48-A1BD-EBCF644A3FEC}" srcOrd="0" destOrd="0" presId="urn:microsoft.com/office/officeart/2005/8/layout/radial5"/>
    <dgm:cxn modelId="{4E933EB0-BC12-8E4B-95C2-2FDEFAE0CFA5}" type="presOf" srcId="{58E166FE-3614-4941-96E9-335F4D7B015A}" destId="{BD1A96E8-B427-484A-9135-02AF6731BDB5}" srcOrd="0" destOrd="0" presId="urn:microsoft.com/office/officeart/2005/8/layout/radial5"/>
    <dgm:cxn modelId="{5C11DAC4-CF53-8E43-A2BB-48ACE9A7B1DC}" srcId="{750D5C1B-EA65-5443-BEFE-FE987D96B125}" destId="{9245AFA5-A268-2846-ABF7-F74656BDE84B}" srcOrd="4" destOrd="0" parTransId="{B7AB582D-395C-DC42-A134-E73E3C3D637E}" sibTransId="{84AD248B-7D19-9149-B4C9-4AE6B734B64F}"/>
    <dgm:cxn modelId="{1EF1FEC9-CAE0-E948-80C1-14C0BAEAB574}" type="presOf" srcId="{8838361D-3749-8742-B44F-461E56FB1E81}" destId="{4A78924D-7BD5-4048-8589-21AC19B7ECD2}" srcOrd="1" destOrd="0" presId="urn:microsoft.com/office/officeart/2005/8/layout/radial5"/>
    <dgm:cxn modelId="{DBD233CC-1A9D-9C4E-8942-647870A985A8}" type="presOf" srcId="{750D5C1B-EA65-5443-BEFE-FE987D96B125}" destId="{C7D40759-8F53-0845-BA46-FAC663213934}" srcOrd="0" destOrd="0" presId="urn:microsoft.com/office/officeart/2005/8/layout/radial5"/>
    <dgm:cxn modelId="{868D41CD-2242-544B-9861-7F3205833053}" srcId="{750D5C1B-EA65-5443-BEFE-FE987D96B125}" destId="{DCDFE1FD-120E-D745-B889-417422DAB24D}" srcOrd="1" destOrd="0" parTransId="{3BD35631-276E-FA45-BEF7-55A204283039}" sibTransId="{50C33B1C-9C4F-3841-8D80-BE3418751FB8}"/>
    <dgm:cxn modelId="{B480C1DD-5DFC-0449-AC0E-FD709EC4C0BB}" srcId="{750D5C1B-EA65-5443-BEFE-FE987D96B125}" destId="{12B5548A-9AA1-A24D-812B-CF65956CBCC1}" srcOrd="2" destOrd="0" parTransId="{A3FD57D0-868A-AC43-B6DB-D133235C727A}" sibTransId="{9F5D0A76-C50F-B742-96B3-EA8C2D831D4B}"/>
    <dgm:cxn modelId="{AA2E70E1-0CC6-3340-9DF1-1838BECFBB14}" srcId="{750D5C1B-EA65-5443-BEFE-FE987D96B125}" destId="{E1FD1301-DDD8-B04A-9677-D77076B46D16}" srcOrd="3" destOrd="0" parTransId="{1E959BF4-BC19-FA49-B45E-F2736B4ADE5B}" sibTransId="{E8F0C523-95F6-C34C-9B24-FAB00DE26440}"/>
    <dgm:cxn modelId="{8A6ACCE1-A5EE-DC4F-8B44-FAD481454707}" type="presOf" srcId="{A3FD57D0-868A-AC43-B6DB-D133235C727A}" destId="{32ED0A27-E431-274C-A82B-12B818D9EB8A}" srcOrd="0" destOrd="0" presId="urn:microsoft.com/office/officeart/2005/8/layout/radial5"/>
    <dgm:cxn modelId="{9971C7E7-4D18-D84C-897D-34FE5B833620}" type="presOf" srcId="{BDC9612C-79C3-6E44-99E6-43BB3175D8A1}" destId="{B837F2E3-CD5E-4340-8FE4-507618DD3973}" srcOrd="0" destOrd="0" presId="urn:microsoft.com/office/officeart/2005/8/layout/radial5"/>
    <dgm:cxn modelId="{C89C6CE8-4038-E34E-9D42-207DA96A8A32}" srcId="{444DD1C9-356E-E340-BCFB-7716D916EABF}" destId="{750D5C1B-EA65-5443-BEFE-FE987D96B125}" srcOrd="0" destOrd="0" parTransId="{E564A70D-08FD-C448-ABD3-1B816CCC48F7}" sibTransId="{39588944-26F1-294A-A0CE-771EAA0D5A6E}"/>
    <dgm:cxn modelId="{7CABB9F0-ADAB-7842-99AF-CE15C6AA83FC}" type="presOf" srcId="{9245AFA5-A268-2846-ABF7-F74656BDE84B}" destId="{59C5EC9A-7131-A64D-95FE-4FD43B25F6A2}" srcOrd="0" destOrd="0" presId="urn:microsoft.com/office/officeart/2005/8/layout/radial5"/>
    <dgm:cxn modelId="{918FFBFB-2BDD-374E-B5F6-20D0ECA551C1}" type="presOf" srcId="{F0201AC9-1A16-6841-AFCF-A3DB727D63B3}" destId="{F466BDDE-5F83-7D44-AB55-45BE997A7B0F}" srcOrd="0" destOrd="0" presId="urn:microsoft.com/office/officeart/2005/8/layout/radial5"/>
    <dgm:cxn modelId="{1F9070E7-8BEC-5A4D-99B2-051ADB071593}" type="presParOf" srcId="{827F5581-9608-E642-A388-B3EE13BE657F}" destId="{C7D40759-8F53-0845-BA46-FAC663213934}" srcOrd="0" destOrd="0" presId="urn:microsoft.com/office/officeart/2005/8/layout/radial5"/>
    <dgm:cxn modelId="{ED775D3C-CAC5-4F40-B010-EE52DC72472E}" type="presParOf" srcId="{827F5581-9608-E642-A388-B3EE13BE657F}" destId="{7BFD61C4-6D92-0946-ADF4-93E5699609DE}" srcOrd="1" destOrd="0" presId="urn:microsoft.com/office/officeart/2005/8/layout/radial5"/>
    <dgm:cxn modelId="{76A88D95-235D-4E45-A567-4707D56BAFD1}" type="presParOf" srcId="{7BFD61C4-6D92-0946-ADF4-93E5699609DE}" destId="{4A78924D-7BD5-4048-8589-21AC19B7ECD2}" srcOrd="0" destOrd="0" presId="urn:microsoft.com/office/officeart/2005/8/layout/radial5"/>
    <dgm:cxn modelId="{492A1F81-5A7D-6D42-B6B0-C2CE31594713}" type="presParOf" srcId="{827F5581-9608-E642-A388-B3EE13BE657F}" destId="{BD1A96E8-B427-484A-9135-02AF6731BDB5}" srcOrd="2" destOrd="0" presId="urn:microsoft.com/office/officeart/2005/8/layout/radial5"/>
    <dgm:cxn modelId="{884F3C98-111A-2B42-8F96-F9D2F2ED9404}" type="presParOf" srcId="{827F5581-9608-E642-A388-B3EE13BE657F}" destId="{9E206E86-F7C7-6641-AC04-69468B6586D4}" srcOrd="3" destOrd="0" presId="urn:microsoft.com/office/officeart/2005/8/layout/radial5"/>
    <dgm:cxn modelId="{AD212AB1-A0E6-2449-8516-100871DEBD69}" type="presParOf" srcId="{9E206E86-F7C7-6641-AC04-69468B6586D4}" destId="{6AC8E656-70AB-8449-89DC-307E286C3CF3}" srcOrd="0" destOrd="0" presId="urn:microsoft.com/office/officeart/2005/8/layout/radial5"/>
    <dgm:cxn modelId="{23C9D6C7-A810-C74F-B0BB-8A6F7079AC2F}" type="presParOf" srcId="{827F5581-9608-E642-A388-B3EE13BE657F}" destId="{DFB2E344-8D9D-1C48-A1BD-EBCF644A3FEC}" srcOrd="4" destOrd="0" presId="urn:microsoft.com/office/officeart/2005/8/layout/radial5"/>
    <dgm:cxn modelId="{047A4B6E-17AD-BA4F-9F09-0F91D891078A}" type="presParOf" srcId="{827F5581-9608-E642-A388-B3EE13BE657F}" destId="{32ED0A27-E431-274C-A82B-12B818D9EB8A}" srcOrd="5" destOrd="0" presId="urn:microsoft.com/office/officeart/2005/8/layout/radial5"/>
    <dgm:cxn modelId="{A536DF5B-F537-6947-8E7D-1865B1739A61}" type="presParOf" srcId="{32ED0A27-E431-274C-A82B-12B818D9EB8A}" destId="{11A2F16C-550C-1B43-9B14-EEDBB7F628A6}" srcOrd="0" destOrd="0" presId="urn:microsoft.com/office/officeart/2005/8/layout/radial5"/>
    <dgm:cxn modelId="{C0F5BA4E-6327-144E-8321-AC2691FD057E}" type="presParOf" srcId="{827F5581-9608-E642-A388-B3EE13BE657F}" destId="{1561A80A-FA95-E24A-8EAE-F6E8B3B3439E}" srcOrd="6" destOrd="0" presId="urn:microsoft.com/office/officeart/2005/8/layout/radial5"/>
    <dgm:cxn modelId="{F49D21C3-BDA7-FD46-9A78-F1A63A3441C1}" type="presParOf" srcId="{827F5581-9608-E642-A388-B3EE13BE657F}" destId="{F172DE9F-F5CB-2940-B015-73679144C95F}" srcOrd="7" destOrd="0" presId="urn:microsoft.com/office/officeart/2005/8/layout/radial5"/>
    <dgm:cxn modelId="{D1034D41-CD7A-AE4D-8EE7-BC960DD7ADA5}" type="presParOf" srcId="{F172DE9F-F5CB-2940-B015-73679144C95F}" destId="{024808BA-D8CF-A241-A961-6177F0DB9EFD}" srcOrd="0" destOrd="0" presId="urn:microsoft.com/office/officeart/2005/8/layout/radial5"/>
    <dgm:cxn modelId="{0CB88CE7-4444-8040-A181-3603C64DF361}" type="presParOf" srcId="{827F5581-9608-E642-A388-B3EE13BE657F}" destId="{DFB4524B-D640-EF4A-92EA-79ECA7017A99}" srcOrd="8" destOrd="0" presId="urn:microsoft.com/office/officeart/2005/8/layout/radial5"/>
    <dgm:cxn modelId="{E4DF27C1-7950-2C46-A58E-56909A1C2246}" type="presParOf" srcId="{827F5581-9608-E642-A388-B3EE13BE657F}" destId="{15D7FE80-C4D5-C448-A371-B6C963477663}" srcOrd="9" destOrd="0" presId="urn:microsoft.com/office/officeart/2005/8/layout/radial5"/>
    <dgm:cxn modelId="{44B05F6E-9AD9-214F-BC07-03A34E0095AD}" type="presParOf" srcId="{15D7FE80-C4D5-C448-A371-B6C963477663}" destId="{E1AC5A4F-4C9E-6046-8B6B-C095CFCF3C89}" srcOrd="0" destOrd="0" presId="urn:microsoft.com/office/officeart/2005/8/layout/radial5"/>
    <dgm:cxn modelId="{3DC47F22-BC00-E248-90F7-77DF11D0D4DA}" type="presParOf" srcId="{827F5581-9608-E642-A388-B3EE13BE657F}" destId="{59C5EC9A-7131-A64D-95FE-4FD43B25F6A2}" srcOrd="10" destOrd="0" presId="urn:microsoft.com/office/officeart/2005/8/layout/radial5"/>
    <dgm:cxn modelId="{9CF3F186-B91A-6649-B98B-378130301CF7}" type="presParOf" srcId="{827F5581-9608-E642-A388-B3EE13BE657F}" destId="{B837F2E3-CD5E-4340-8FE4-507618DD3973}" srcOrd="11" destOrd="0" presId="urn:microsoft.com/office/officeart/2005/8/layout/radial5"/>
    <dgm:cxn modelId="{34ED752C-1017-C04F-BF06-2F801D7DA327}" type="presParOf" srcId="{B837F2E3-CD5E-4340-8FE4-507618DD3973}" destId="{98DCAA58-D27F-C24B-82A0-04FFDFDB7CBA}" srcOrd="0" destOrd="0" presId="urn:microsoft.com/office/officeart/2005/8/layout/radial5"/>
    <dgm:cxn modelId="{CBDC57F8-7576-4A42-89BB-CEF31BA6ED39}" type="presParOf" srcId="{827F5581-9608-E642-A388-B3EE13BE657F}" destId="{F466BDDE-5F83-7D44-AB55-45BE997A7B0F}" srcOrd="1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2CEE87-4A00-F14A-8235-9243CD63D31E}">
      <dsp:nvSpPr>
        <dsp:cNvPr id="0" name=""/>
        <dsp:cNvSpPr/>
      </dsp:nvSpPr>
      <dsp:spPr>
        <a:xfrm rot="5400000">
          <a:off x="3523112" y="-1687409"/>
          <a:ext cx="1471462" cy="4847405"/>
        </a:xfrm>
        <a:prstGeom prst="round2SameRect">
          <a:avLst/>
        </a:prstGeom>
        <a:solidFill>
          <a:schemeClr val="bg1">
            <a:lumMod val="8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76200" rIns="152400" bIns="76200" numCol="1" spcCol="1270" anchor="ctr" anchorCtr="0">
          <a:noAutofit/>
        </a:bodyPr>
        <a:lstStyle/>
        <a:p>
          <a:pPr marL="285750" lvl="1" indent="-285750" algn="l" defTabSz="1778000">
            <a:lnSpc>
              <a:spcPct val="90000"/>
            </a:lnSpc>
            <a:spcBef>
              <a:spcPct val="0"/>
            </a:spcBef>
            <a:spcAft>
              <a:spcPct val="15000"/>
            </a:spcAft>
            <a:buNone/>
          </a:pPr>
          <a:r>
            <a:rPr lang="en-US" sz="4000" kern="1200" dirty="0">
              <a:solidFill>
                <a:schemeClr val="accent6"/>
              </a:solidFill>
              <a:latin typeface="Inter"/>
            </a:rPr>
            <a:t>Automated instrument systems</a:t>
          </a:r>
          <a:endParaRPr lang="en-US" sz="4000" kern="1200" dirty="0">
            <a:latin typeface="Inter"/>
          </a:endParaRPr>
        </a:p>
      </dsp:txBody>
      <dsp:txXfrm rot="-5400000">
        <a:off x="1835141" y="72393"/>
        <a:ext cx="4775574" cy="1327800"/>
      </dsp:txXfrm>
    </dsp:sp>
    <dsp:sp modelId="{8B934BFB-FEAF-9042-85D8-5F75DE610DF2}">
      <dsp:nvSpPr>
        <dsp:cNvPr id="0" name=""/>
        <dsp:cNvSpPr/>
      </dsp:nvSpPr>
      <dsp:spPr>
        <a:xfrm>
          <a:off x="829547" y="169926"/>
          <a:ext cx="1005594" cy="1132732"/>
        </a:xfrm>
        <a:prstGeom prst="roundRect">
          <a:avLst/>
        </a:prstGeom>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endParaRPr lang="en-US" sz="2300" kern="1200" dirty="0"/>
        </a:p>
      </dsp:txBody>
      <dsp:txXfrm>
        <a:off x="878636" y="219015"/>
        <a:ext cx="907416" cy="1034554"/>
      </dsp:txXfrm>
    </dsp:sp>
    <dsp:sp modelId="{0618ED0B-C8AB-4A40-8386-A9E9C60FC5B7}">
      <dsp:nvSpPr>
        <dsp:cNvPr id="0" name=""/>
        <dsp:cNvSpPr/>
      </dsp:nvSpPr>
      <dsp:spPr>
        <a:xfrm rot="5400000">
          <a:off x="3585089" y="-123980"/>
          <a:ext cx="1471462" cy="4847405"/>
        </a:xfrm>
        <a:prstGeom prst="round2SameRect">
          <a:avLst/>
        </a:prstGeom>
        <a:solidFill>
          <a:srgbClr val="92D050">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76200" rIns="152400" bIns="76200" numCol="1" spcCol="1270" anchor="ctr" anchorCtr="0">
          <a:noAutofit/>
        </a:bodyPr>
        <a:lstStyle/>
        <a:p>
          <a:pPr marL="285750" lvl="1" indent="-285750" algn="l" defTabSz="1778000">
            <a:lnSpc>
              <a:spcPct val="90000"/>
            </a:lnSpc>
            <a:spcBef>
              <a:spcPct val="0"/>
            </a:spcBef>
            <a:spcAft>
              <a:spcPct val="15000"/>
            </a:spcAft>
            <a:buFont typeface="Arial" panose="020B0604020202020204" pitchFamily="34" charset="0"/>
            <a:buNone/>
          </a:pPr>
          <a:r>
            <a:rPr lang="en-US" sz="4000" kern="1200" dirty="0">
              <a:solidFill>
                <a:schemeClr val="accent6"/>
              </a:solidFill>
              <a:latin typeface="Inter"/>
            </a:rPr>
            <a:t>Observational sampling</a:t>
          </a:r>
          <a:endParaRPr lang="en-US" sz="4000" kern="1200" dirty="0">
            <a:latin typeface="Inter"/>
          </a:endParaRPr>
        </a:p>
      </dsp:txBody>
      <dsp:txXfrm rot="-5400000">
        <a:off x="1897118" y="1635822"/>
        <a:ext cx="4775574" cy="1327800"/>
      </dsp:txXfrm>
    </dsp:sp>
    <dsp:sp modelId="{4B10524D-FB97-5A41-8623-67C7CC310ACE}">
      <dsp:nvSpPr>
        <dsp:cNvPr id="0" name=""/>
        <dsp:cNvSpPr/>
      </dsp:nvSpPr>
      <dsp:spPr>
        <a:xfrm>
          <a:off x="829547" y="1879518"/>
          <a:ext cx="1067571" cy="840407"/>
        </a:xfrm>
        <a:prstGeom prst="roundRect">
          <a:avLst/>
        </a:prstGeom>
        <a:blipFill rotWithShape="0">
          <a:blip xmlns:r="http://schemas.openxmlformats.org/officeDocument/2006/relationships" r:embed="rId2" cstate="print">
            <a:extLst>
              <a:ext uri="{28A0092B-C50C-407E-A947-70E740481C1C}">
                <a14:useLocalDpi xmlns:a14="http://schemas.microsoft.com/office/drawing/2010/main" val="0"/>
              </a:ext>
            </a:extLst>
          </a:blip>
          <a:srcRect/>
          <a:stretch>
            <a:fillRect t="-1000" b="-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endParaRPr lang="en-US" sz="2500" kern="1200" dirty="0"/>
        </a:p>
      </dsp:txBody>
      <dsp:txXfrm>
        <a:off x="870572" y="1920543"/>
        <a:ext cx="985521" cy="758357"/>
      </dsp:txXfrm>
    </dsp:sp>
    <dsp:sp modelId="{4030E064-B7D2-B845-BDB3-C0AC8E54DC21}">
      <dsp:nvSpPr>
        <dsp:cNvPr id="0" name=""/>
        <dsp:cNvSpPr/>
      </dsp:nvSpPr>
      <dsp:spPr>
        <a:xfrm rot="5400000">
          <a:off x="3550488" y="1439448"/>
          <a:ext cx="1471462" cy="4847405"/>
        </a:xfrm>
        <a:prstGeom prst="round2SameRect">
          <a:avLst/>
        </a:prstGeom>
        <a:solidFill>
          <a:srgbClr val="00B0F0">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76200" rIns="152400" bIns="76200" numCol="1" spcCol="1270" anchor="ctr" anchorCtr="0">
          <a:noAutofit/>
        </a:bodyPr>
        <a:lstStyle/>
        <a:p>
          <a:pPr marL="285750" lvl="1" indent="-285750" algn="l" defTabSz="1778000">
            <a:lnSpc>
              <a:spcPct val="90000"/>
            </a:lnSpc>
            <a:spcBef>
              <a:spcPct val="0"/>
            </a:spcBef>
            <a:spcAft>
              <a:spcPct val="15000"/>
            </a:spcAft>
            <a:buFont typeface="Arial" panose="020B0604020202020204" pitchFamily="34" charset="0"/>
            <a:buNone/>
          </a:pPr>
          <a:r>
            <a:rPr lang="en-US" sz="4000" kern="1200" dirty="0">
              <a:solidFill>
                <a:schemeClr val="accent6"/>
              </a:solidFill>
              <a:latin typeface="Inter"/>
            </a:rPr>
            <a:t>Airborne observation platform</a:t>
          </a:r>
          <a:endParaRPr lang="en-US" sz="4000" kern="1200" dirty="0">
            <a:latin typeface="Inter"/>
          </a:endParaRPr>
        </a:p>
      </dsp:txBody>
      <dsp:txXfrm rot="-5400000">
        <a:off x="1862517" y="3199251"/>
        <a:ext cx="4775574" cy="1327800"/>
      </dsp:txXfrm>
    </dsp:sp>
    <dsp:sp modelId="{E4B98257-7E87-2E4C-ABB3-7A43EE0D417F}">
      <dsp:nvSpPr>
        <dsp:cNvPr id="0" name=""/>
        <dsp:cNvSpPr/>
      </dsp:nvSpPr>
      <dsp:spPr>
        <a:xfrm>
          <a:off x="829547" y="3424535"/>
          <a:ext cx="1032969" cy="877230"/>
        </a:xfrm>
        <a:prstGeom prst="roundRect">
          <a:avLst/>
        </a:prstGeom>
        <a:blipFill rotWithShape="0">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a:off x="872370" y="3467358"/>
        <a:ext cx="947323" cy="7915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D40759-8F53-0845-BA46-FAC663213934}">
      <dsp:nvSpPr>
        <dsp:cNvPr id="0" name=""/>
        <dsp:cNvSpPr/>
      </dsp:nvSpPr>
      <dsp:spPr>
        <a:xfrm>
          <a:off x="2500675" y="1882088"/>
          <a:ext cx="1340919" cy="134091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NEON</a:t>
          </a:r>
        </a:p>
      </dsp:txBody>
      <dsp:txXfrm>
        <a:off x="2697048" y="2078461"/>
        <a:ext cx="948173" cy="948173"/>
      </dsp:txXfrm>
    </dsp:sp>
    <dsp:sp modelId="{7BFD61C4-6D92-0946-ADF4-93E5699609DE}">
      <dsp:nvSpPr>
        <dsp:cNvPr id="0" name=""/>
        <dsp:cNvSpPr/>
      </dsp:nvSpPr>
      <dsp:spPr>
        <a:xfrm rot="16200000">
          <a:off x="3028679" y="1393409"/>
          <a:ext cx="284912" cy="455912"/>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3071416" y="1527328"/>
        <a:ext cx="199438" cy="273548"/>
      </dsp:txXfrm>
    </dsp:sp>
    <dsp:sp modelId="{BD1A96E8-B427-484A-9135-02AF6731BDB5}">
      <dsp:nvSpPr>
        <dsp:cNvPr id="0" name=""/>
        <dsp:cNvSpPr/>
      </dsp:nvSpPr>
      <dsp:spPr>
        <a:xfrm>
          <a:off x="2500675" y="3597"/>
          <a:ext cx="1340919" cy="134091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Self-paced Tutorials</a:t>
          </a:r>
        </a:p>
      </dsp:txBody>
      <dsp:txXfrm>
        <a:off x="2697048" y="199970"/>
        <a:ext cx="948173" cy="948173"/>
      </dsp:txXfrm>
    </dsp:sp>
    <dsp:sp modelId="{9E206E86-F7C7-6641-AC04-69468B6586D4}">
      <dsp:nvSpPr>
        <dsp:cNvPr id="0" name=""/>
        <dsp:cNvSpPr/>
      </dsp:nvSpPr>
      <dsp:spPr>
        <a:xfrm rot="19800000">
          <a:off x="3835106" y="1859000"/>
          <a:ext cx="284912" cy="455912"/>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3840832" y="1971551"/>
        <a:ext cx="199438" cy="273548"/>
      </dsp:txXfrm>
    </dsp:sp>
    <dsp:sp modelId="{DFB2E344-8D9D-1C48-A1BD-EBCF644A3FEC}">
      <dsp:nvSpPr>
        <dsp:cNvPr id="0" name=""/>
        <dsp:cNvSpPr/>
      </dsp:nvSpPr>
      <dsp:spPr>
        <a:xfrm>
          <a:off x="4127496" y="942842"/>
          <a:ext cx="1340919" cy="134091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Teaching Modules</a:t>
          </a:r>
        </a:p>
      </dsp:txBody>
      <dsp:txXfrm>
        <a:off x="4323869" y="1139215"/>
        <a:ext cx="948173" cy="948173"/>
      </dsp:txXfrm>
    </dsp:sp>
    <dsp:sp modelId="{32ED0A27-E431-274C-A82B-12B818D9EB8A}">
      <dsp:nvSpPr>
        <dsp:cNvPr id="0" name=""/>
        <dsp:cNvSpPr/>
      </dsp:nvSpPr>
      <dsp:spPr>
        <a:xfrm rot="1800000">
          <a:off x="3835106" y="2790182"/>
          <a:ext cx="284912" cy="455912"/>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3840832" y="2859996"/>
        <a:ext cx="199438" cy="273548"/>
      </dsp:txXfrm>
    </dsp:sp>
    <dsp:sp modelId="{1561A80A-FA95-E24A-8EAE-F6E8B3B3439E}">
      <dsp:nvSpPr>
        <dsp:cNvPr id="0" name=""/>
        <dsp:cNvSpPr/>
      </dsp:nvSpPr>
      <dsp:spPr>
        <a:xfrm>
          <a:off x="4127496" y="2821333"/>
          <a:ext cx="1340919" cy="134091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Data Skills Workshops</a:t>
          </a:r>
        </a:p>
      </dsp:txBody>
      <dsp:txXfrm>
        <a:off x="4323869" y="3017706"/>
        <a:ext cx="948173" cy="948173"/>
      </dsp:txXfrm>
    </dsp:sp>
    <dsp:sp modelId="{F172DE9F-F5CB-2940-B015-73679144C95F}">
      <dsp:nvSpPr>
        <dsp:cNvPr id="0" name=""/>
        <dsp:cNvSpPr/>
      </dsp:nvSpPr>
      <dsp:spPr>
        <a:xfrm rot="5400000">
          <a:off x="3028679" y="3255773"/>
          <a:ext cx="284912" cy="455912"/>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3071416" y="3304218"/>
        <a:ext cx="199438" cy="273548"/>
      </dsp:txXfrm>
    </dsp:sp>
    <dsp:sp modelId="{DFB4524B-D640-EF4A-92EA-79ECA7017A99}">
      <dsp:nvSpPr>
        <dsp:cNvPr id="0" name=""/>
        <dsp:cNvSpPr/>
      </dsp:nvSpPr>
      <dsp:spPr>
        <a:xfrm>
          <a:off x="2500675" y="3760578"/>
          <a:ext cx="1340919" cy="134091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Science Videos</a:t>
          </a:r>
        </a:p>
      </dsp:txBody>
      <dsp:txXfrm>
        <a:off x="2697048" y="3956951"/>
        <a:ext cx="948173" cy="948173"/>
      </dsp:txXfrm>
    </dsp:sp>
    <dsp:sp modelId="{15D7FE80-C4D5-C448-A371-B6C963477663}">
      <dsp:nvSpPr>
        <dsp:cNvPr id="0" name=""/>
        <dsp:cNvSpPr/>
      </dsp:nvSpPr>
      <dsp:spPr>
        <a:xfrm rot="9000000">
          <a:off x="2222252" y="2790182"/>
          <a:ext cx="284912" cy="455912"/>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2302000" y="2859996"/>
        <a:ext cx="199438" cy="273548"/>
      </dsp:txXfrm>
    </dsp:sp>
    <dsp:sp modelId="{59C5EC9A-7131-A64D-95FE-4FD43B25F6A2}">
      <dsp:nvSpPr>
        <dsp:cNvPr id="0" name=""/>
        <dsp:cNvSpPr/>
      </dsp:nvSpPr>
      <dsp:spPr>
        <a:xfrm>
          <a:off x="873855" y="2821333"/>
          <a:ext cx="1340919" cy="134091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Community Code</a:t>
          </a:r>
        </a:p>
      </dsp:txBody>
      <dsp:txXfrm>
        <a:off x="1070228" y="3017706"/>
        <a:ext cx="948173" cy="948173"/>
      </dsp:txXfrm>
    </dsp:sp>
    <dsp:sp modelId="{B837F2E3-CD5E-4340-8FE4-507618DD3973}">
      <dsp:nvSpPr>
        <dsp:cNvPr id="0" name=""/>
        <dsp:cNvSpPr/>
      </dsp:nvSpPr>
      <dsp:spPr>
        <a:xfrm rot="12600000">
          <a:off x="2222252" y="1859000"/>
          <a:ext cx="284912" cy="455912"/>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2302000" y="1971551"/>
        <a:ext cx="199438" cy="273548"/>
      </dsp:txXfrm>
    </dsp:sp>
    <dsp:sp modelId="{F466BDDE-5F83-7D44-AB55-45BE997A7B0F}">
      <dsp:nvSpPr>
        <dsp:cNvPr id="0" name=""/>
        <dsp:cNvSpPr/>
      </dsp:nvSpPr>
      <dsp:spPr>
        <a:xfrm>
          <a:off x="873855" y="942842"/>
          <a:ext cx="1340919" cy="134091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Seasonal Fieldwork</a:t>
          </a:r>
        </a:p>
      </dsp:txBody>
      <dsp:txXfrm>
        <a:off x="1070228" y="1139215"/>
        <a:ext cx="948173" cy="94817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7383D55-1D8E-47F0-8407-8CF902454C52}" type="datetimeFigureOut">
              <a:rPr lang="en-US" smtClean="0"/>
              <a:t>6/29/2022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0D73952-53CB-4D8F-B858-71DE4FE97A36}" type="slidenum">
              <a:rPr lang="en-US" smtClean="0"/>
              <a:t>‹#›</a:t>
            </a:fld>
            <a:endParaRPr lang="en-US" dirty="0"/>
          </a:p>
        </p:txBody>
      </p:sp>
    </p:spTree>
    <p:extLst>
      <p:ext uri="{BB962C8B-B14F-4D97-AF65-F5344CB8AC3E}">
        <p14:creationId xmlns:p14="http://schemas.microsoft.com/office/powerpoint/2010/main" val="3521092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C5454E-9E81-4C99-A91B-42C07507225A}" type="datetimeFigureOut">
              <a:rPr lang="en-US" smtClean="0"/>
              <a:t>6/29/2022</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537934-768C-4C37-BAD1-E522F3AEBAF7}" type="slidenum">
              <a:rPr lang="en-US" smtClean="0"/>
              <a:t>‹#›</a:t>
            </a:fld>
            <a:endParaRPr lang="en-US" dirty="0"/>
          </a:p>
        </p:txBody>
      </p:sp>
    </p:spTree>
    <p:extLst>
      <p:ext uri="{BB962C8B-B14F-4D97-AF65-F5344CB8AC3E}">
        <p14:creationId xmlns:p14="http://schemas.microsoft.com/office/powerpoint/2010/main" val="2575975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data.neonscience.org/data-product-view?dpCode=DP1.20264.001" TargetMode="External"/><Relationship Id="rId3" Type="http://schemas.openxmlformats.org/officeDocument/2006/relationships/hyperlink" Target="http://data.neonscience.org/data-product-view?dpCode=DP1.00002.001" TargetMode="External"/><Relationship Id="rId7" Type="http://schemas.openxmlformats.org/officeDocument/2006/relationships/hyperlink" Target="http://data.neonscience.org/data-product-view?dpCode=DP1.20053.001"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data.neonscience.org/data-product-view?dpCode=DP1.00041.001" TargetMode="External"/><Relationship Id="rId5" Type="http://schemas.openxmlformats.org/officeDocument/2006/relationships/hyperlink" Target="http://data.neonscience.org/data-product-view?dpCode=DP1.00005.001" TargetMode="External"/><Relationship Id="rId10" Type="http://schemas.openxmlformats.org/officeDocument/2006/relationships/hyperlink" Target="http://data.neonscience.org/data-product-view?dpCode=DP1.20217.001" TargetMode="External"/><Relationship Id="rId4" Type="http://schemas.openxmlformats.org/officeDocument/2006/relationships/hyperlink" Target="http://data.neonscience.org/data-product-view?dpCode=DP1.00003.001" TargetMode="External"/><Relationship Id="rId9" Type="http://schemas.openxmlformats.org/officeDocument/2006/relationships/hyperlink" Target="http://data.neonscience.org/data-product-view?dpCode=DP1.20046.001"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eonscience.org/field-sites/field-sites-map/JERC"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tradingeconomics.com/united-states/agricultural-land-percent-of-land-area-wb-data.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ce.nasa.gov/"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bst.aero/" TargetMode="External"/><Relationship Id="rId4" Type="http://schemas.openxmlformats.org/officeDocument/2006/relationships/hyperlink" Target="https://www.star.nesdis.noaa.gov/star/index.php"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eonscience.org/data/about-data/data-processing-publicatio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t>1</a:t>
            </a:fld>
            <a:endParaRPr lang="en-US" dirty="0"/>
          </a:p>
        </p:txBody>
      </p:sp>
    </p:spTree>
    <p:extLst>
      <p:ext uri="{BB962C8B-B14F-4D97-AF65-F5344CB8AC3E}">
        <p14:creationId xmlns:p14="http://schemas.microsoft.com/office/powerpoint/2010/main" val="3742815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highlight>
                  <a:srgbClr val="FFFF00"/>
                </a:highlight>
                <a:latin typeface="+mn-lt"/>
                <a:ea typeface="+mn-ea"/>
                <a:cs typeface="+mn-cs"/>
              </a:rPr>
              <a:t>Also, a lot of our resources are available to researchers through Assignable Assets. AA is an important program for the community – requests for assets, on a cost-recoverable basis, are increasing each year.  </a:t>
            </a:r>
            <a:endParaRPr lang="en-US" sz="1400" kern="1200" dirty="0">
              <a:solidFill>
                <a:schemeClr val="tx1"/>
              </a:solidFill>
              <a:effectLst/>
              <a:highlight>
                <a:srgbClr val="FFFF00"/>
              </a:highlight>
              <a:latin typeface="+mn-lt"/>
              <a:ea typeface="+mn-ea"/>
              <a:cs typeface="+mn-cs"/>
            </a:endParaRPr>
          </a:p>
          <a:p>
            <a:pPr lvl="1"/>
            <a:r>
              <a:rPr lang="en-US" sz="1200" kern="1200" dirty="0">
                <a:solidFill>
                  <a:schemeClr val="tx1"/>
                </a:solidFill>
                <a:effectLst/>
                <a:highlight>
                  <a:srgbClr val="FFFF00"/>
                </a:highlight>
                <a:latin typeface="+mn-lt"/>
                <a:ea typeface="+mn-ea"/>
                <a:cs typeface="+mn-cs"/>
              </a:rPr>
              <a:t>Can request</a:t>
            </a:r>
            <a:endParaRPr lang="en-US" sz="1400" kern="1200" dirty="0">
              <a:solidFill>
                <a:schemeClr val="tx1"/>
              </a:solidFill>
              <a:effectLst/>
              <a:highlight>
                <a:srgbClr val="FFFF00"/>
              </a:highlight>
              <a:latin typeface="+mn-lt"/>
              <a:ea typeface="+mn-ea"/>
              <a:cs typeface="+mn-cs"/>
            </a:endParaRP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1" kern="1200" dirty="0">
                <a:solidFill>
                  <a:schemeClr val="tx1"/>
                </a:solidFill>
                <a:effectLst/>
                <a:highlight>
                  <a:srgbClr val="FFFF00"/>
                </a:highlight>
                <a:latin typeface="+mn-lt"/>
                <a:ea typeface="+mn-ea"/>
                <a:cs typeface="+mn-cs"/>
              </a:rPr>
              <a:t>Access to Observational Sampling Infrastructure at Field sites, e.g., </a:t>
            </a:r>
            <a:r>
              <a:rPr lang="en-US" sz="1100" kern="1200" dirty="0">
                <a:solidFill>
                  <a:schemeClr val="tx1"/>
                </a:solidFill>
                <a:effectLst/>
                <a:highlight>
                  <a:srgbClr val="FFFF00"/>
                </a:highlight>
                <a:latin typeface="+mn-lt"/>
                <a:ea typeface="+mn-ea"/>
                <a:cs typeface="+mn-cs"/>
              </a:rPr>
              <a:t> field technician support for their project.</a:t>
            </a:r>
            <a:r>
              <a:rPr lang="en-US" sz="1200" dirty="0">
                <a:highlight>
                  <a:srgbClr val="FFFF00"/>
                </a:highlight>
                <a:latin typeface="Times New Roman"/>
                <a:cs typeface="Times New Roman"/>
              </a:rPr>
              <a:t> Researchers may request access to sampling locations or field technician support for PI-led projects at NEON sites.</a:t>
            </a:r>
            <a:endParaRPr lang="en-US" sz="1200" kern="1200" dirty="0">
              <a:solidFill>
                <a:schemeClr val="tx1"/>
              </a:solidFill>
              <a:effectLst/>
              <a:highlight>
                <a:srgbClr val="FFFF00"/>
              </a:highlight>
              <a:latin typeface="+mn-lt"/>
              <a:ea typeface="+mn-ea"/>
              <a:cs typeface="+mn-cs"/>
            </a:endParaRPr>
          </a:p>
          <a:p>
            <a:pPr marL="1143000" lvl="2" indent="-228600">
              <a:buFont typeface="+mj-lt"/>
              <a:buAutoNum type="arabicPeriod"/>
            </a:pPr>
            <a:r>
              <a:rPr lang="en-US" sz="1200" b="1" kern="1200" dirty="0">
                <a:solidFill>
                  <a:schemeClr val="tx1"/>
                </a:solidFill>
                <a:effectLst/>
                <a:highlight>
                  <a:srgbClr val="FFFF00"/>
                </a:highlight>
                <a:latin typeface="+mn-lt"/>
                <a:ea typeface="+mn-ea"/>
                <a:cs typeface="+mn-cs"/>
              </a:rPr>
              <a:t>Access to Sensor Infrastructure (SI) at Field Sites</a:t>
            </a:r>
            <a:r>
              <a:rPr lang="en-US" sz="1200" kern="1200" dirty="0">
                <a:solidFill>
                  <a:schemeClr val="tx1"/>
                </a:solidFill>
                <a:effectLst/>
                <a:highlight>
                  <a:srgbClr val="FFFF00"/>
                </a:highlight>
                <a:latin typeface="+mn-lt"/>
                <a:ea typeface="+mn-ea"/>
                <a:cs typeface="+mn-cs"/>
              </a:rPr>
              <a:t>: I add sensors to existing NEON field site infrastructure, e.g., the flux towers, soil arrays, etc.</a:t>
            </a:r>
            <a:endParaRPr lang="en-US" sz="1400" kern="1200" dirty="0">
              <a:solidFill>
                <a:schemeClr val="tx1"/>
              </a:solidFill>
              <a:effectLst/>
              <a:highlight>
                <a:srgbClr val="FFFF00"/>
              </a:highlight>
              <a:latin typeface="+mn-lt"/>
              <a:ea typeface="+mn-ea"/>
              <a:cs typeface="+mn-cs"/>
            </a:endParaRPr>
          </a:p>
          <a:p>
            <a:pPr marL="1143000" lvl="2" indent="-228600">
              <a:buFont typeface="+mj-lt"/>
              <a:buAutoNum type="arabicPeriod"/>
            </a:pPr>
            <a:r>
              <a:rPr lang="en-US" sz="1200" b="1" kern="1200" dirty="0">
                <a:solidFill>
                  <a:schemeClr val="tx1"/>
                </a:solidFill>
                <a:effectLst/>
                <a:highlight>
                  <a:srgbClr val="FFFF00"/>
                </a:highlight>
                <a:latin typeface="+mn-lt"/>
                <a:ea typeface="+mn-ea"/>
                <a:cs typeface="+mn-cs"/>
              </a:rPr>
              <a:t>Airborne Observation Platform (AOP) Surveys</a:t>
            </a:r>
            <a:r>
              <a:rPr lang="en-US" sz="1200" kern="1200" dirty="0">
                <a:solidFill>
                  <a:schemeClr val="tx1"/>
                </a:solidFill>
                <a:effectLst/>
                <a:highlight>
                  <a:srgbClr val="FFFF00"/>
                </a:highlight>
                <a:latin typeface="+mn-lt"/>
                <a:ea typeface="+mn-ea"/>
                <a:cs typeface="+mn-cs"/>
              </a:rPr>
              <a:t>: </a:t>
            </a:r>
            <a:r>
              <a:rPr lang="en-US" dirty="0">
                <a:highlight>
                  <a:srgbClr val="FFFF00"/>
                </a:highlight>
                <a:latin typeface="Times New Roman"/>
                <a:cs typeface="Times New Roman"/>
              </a:rPr>
              <a:t>Researchers can request to fly non-NEON sites or to fly NEON sites at times of year when NEON does not collect AOP data; </a:t>
            </a:r>
            <a:r>
              <a:rPr lang="en-US" sz="1200" kern="1200" dirty="0">
                <a:solidFill>
                  <a:schemeClr val="tx1"/>
                </a:solidFill>
                <a:effectLst/>
                <a:highlight>
                  <a:srgbClr val="FFFF00"/>
                </a:highlight>
                <a:latin typeface="+mn-lt"/>
                <a:ea typeface="+mn-ea"/>
                <a:cs typeface="+mn-cs"/>
              </a:rPr>
              <a:t>remote sensing data</a:t>
            </a:r>
            <a:endParaRPr lang="en-US" sz="1400" kern="1200" dirty="0">
              <a:solidFill>
                <a:schemeClr val="tx1"/>
              </a:solidFill>
              <a:effectLst/>
              <a:highlight>
                <a:srgbClr val="FFFF00"/>
              </a:highlight>
              <a:latin typeface="+mn-lt"/>
              <a:ea typeface="+mn-ea"/>
              <a:cs typeface="+mn-cs"/>
            </a:endParaRP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kern="1200" dirty="0">
                <a:solidFill>
                  <a:schemeClr val="tx1"/>
                </a:solidFill>
                <a:effectLst/>
                <a:highlight>
                  <a:srgbClr val="FFFF00"/>
                </a:highlight>
                <a:latin typeface="+mn-lt"/>
                <a:ea typeface="+mn-ea"/>
                <a:cs typeface="+mn-cs"/>
              </a:rPr>
              <a:t>Mobile Deployment Platforms: </a:t>
            </a:r>
            <a:r>
              <a:rPr lang="en-US" sz="1200" kern="1200" dirty="0">
                <a:solidFill>
                  <a:schemeClr val="tx1"/>
                </a:solidFill>
                <a:effectLst/>
                <a:highlight>
                  <a:srgbClr val="FFFF00"/>
                </a:highlight>
                <a:latin typeface="+mn-lt"/>
                <a:ea typeface="+mn-ea"/>
                <a:cs typeface="+mn-cs"/>
              </a:rPr>
              <a:t>..self-contained mobile sensor arrays can be set up to collect sensor data that NEON towers do. Can c</a:t>
            </a:r>
            <a:r>
              <a:rPr lang="en-US" dirty="0">
                <a:highlight>
                  <a:srgbClr val="FFFF00"/>
                </a:highlight>
              </a:rPr>
              <a:t>ollect meteorological, soil and surface water data for short- to medium-term monitoring projects. MDPs are designed for rapid deployment to be able to capture stochastic ecological events (e.g. fires, flood events, pest outbreaks) across the landscape.</a:t>
            </a:r>
            <a:r>
              <a:rPr lang="en-US" sz="1200" kern="1200" dirty="0">
                <a:solidFill>
                  <a:schemeClr val="tx1"/>
                </a:solidFill>
                <a:effectLst/>
                <a:highlight>
                  <a:srgbClr val="FFFF00"/>
                </a:highlight>
                <a:latin typeface="+mn-lt"/>
                <a:ea typeface="+mn-ea"/>
                <a:cs typeface="+mn-cs"/>
              </a:rPr>
              <a:t>  These platforms are designed </a:t>
            </a:r>
            <a:r>
              <a:rPr lang="en-US" sz="1200" b="1" kern="1200" dirty="0">
                <a:solidFill>
                  <a:schemeClr val="tx1"/>
                </a:solidFill>
                <a:effectLst/>
                <a:highlight>
                  <a:srgbClr val="FFFF00"/>
                </a:highlight>
                <a:latin typeface="+mn-lt"/>
                <a:ea typeface="+mn-ea"/>
                <a:cs typeface="+mn-cs"/>
              </a:rPr>
              <a:t>for rapid deployment</a:t>
            </a:r>
            <a:r>
              <a:rPr lang="en-US" sz="1200" kern="1200" dirty="0">
                <a:solidFill>
                  <a:schemeClr val="tx1"/>
                </a:solidFill>
                <a:effectLst/>
                <a:highlight>
                  <a:srgbClr val="FFFF00"/>
                </a:highlight>
                <a:latin typeface="+mn-lt"/>
                <a:ea typeface="+mn-ea"/>
                <a:cs typeface="+mn-cs"/>
              </a:rPr>
              <a:t> - perturbations.</a:t>
            </a:r>
            <a:endParaRPr lang="en-US" dirty="0">
              <a:highlight>
                <a:srgbClr val="FFFF00"/>
              </a:highlight>
            </a:endParaRPr>
          </a:p>
          <a:p>
            <a:pPr lvl="1"/>
            <a:r>
              <a:rPr lang="en-US" sz="1200" kern="1200" dirty="0">
                <a:solidFill>
                  <a:schemeClr val="tx1"/>
                </a:solidFill>
                <a:effectLst/>
                <a:highlight>
                  <a:srgbClr val="FFFF00"/>
                </a:highlight>
                <a:latin typeface="+mn-lt"/>
                <a:ea typeface="+mn-ea"/>
                <a:cs typeface="+mn-cs"/>
              </a:rPr>
              <a:t>AA is a major way that NEON can enable your science</a:t>
            </a:r>
            <a:endParaRPr lang="en-US" sz="1400" kern="1200" dirty="0">
              <a:solidFill>
                <a:schemeClr val="tx1"/>
              </a:solidFill>
              <a:effectLst/>
              <a:highlight>
                <a:srgbClr val="FFFF00"/>
              </a:highlight>
              <a:latin typeface="+mn-lt"/>
              <a:ea typeface="+mn-ea"/>
              <a:cs typeface="+mn-cs"/>
            </a:endParaRPr>
          </a:p>
          <a:p>
            <a:endParaRPr lang="en-US" sz="1400" kern="1200" dirty="0">
              <a:solidFill>
                <a:schemeClr val="tx1"/>
              </a:solidFill>
              <a:effectLst/>
              <a:highlight>
                <a:srgbClr val="FFFF00"/>
              </a:highlight>
              <a:latin typeface="+mn-lt"/>
              <a:ea typeface="+mn-ea"/>
              <a:cs typeface="+mn-cs"/>
            </a:endParaRPr>
          </a:p>
        </p:txBody>
      </p:sp>
      <p:sp>
        <p:nvSpPr>
          <p:cNvPr id="4" name="Slide Number Placeholder 3"/>
          <p:cNvSpPr>
            <a:spLocks noGrp="1"/>
          </p:cNvSpPr>
          <p:nvPr>
            <p:ph type="sldNum" sz="quarter" idx="5"/>
          </p:nvPr>
        </p:nvSpPr>
        <p:spPr/>
        <p:txBody>
          <a:bodyPr/>
          <a:lstStyle/>
          <a:p>
            <a:fld id="{A50507A9-1FAB-4DB9-AD97-947B11A6CA8B}" type="slidenum">
              <a:rPr lang="en-US"/>
              <a:pPr/>
              <a:t>12</a:t>
            </a:fld>
            <a:endParaRPr lang="en-US"/>
          </a:p>
        </p:txBody>
      </p:sp>
    </p:spTree>
    <p:extLst>
      <p:ext uri="{BB962C8B-B14F-4D97-AF65-F5344CB8AC3E}">
        <p14:creationId xmlns:p14="http://schemas.microsoft.com/office/powerpoint/2010/main" val="138914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highlight>
                  <a:srgbClr val="FFFF00"/>
                </a:highlight>
                <a:latin typeface="+mn-lt"/>
                <a:ea typeface="+mn-ea"/>
                <a:cs typeface="+mn-cs"/>
              </a:rPr>
              <a:t>Also, a lot of our resources are available to researchers through Assignable Assets. AA is an important program for the community – requests for assets, on a cost-recoverable basis, are increasing each year.  </a:t>
            </a:r>
            <a:endParaRPr lang="en-US" sz="1400" kern="1200" dirty="0">
              <a:solidFill>
                <a:schemeClr val="tx1"/>
              </a:solidFill>
              <a:effectLst/>
              <a:highlight>
                <a:srgbClr val="FFFF00"/>
              </a:highlight>
              <a:latin typeface="+mn-lt"/>
              <a:ea typeface="+mn-ea"/>
              <a:cs typeface="+mn-cs"/>
            </a:endParaRPr>
          </a:p>
          <a:p>
            <a:pPr lvl="1"/>
            <a:r>
              <a:rPr lang="en-US" sz="1200" kern="1200" dirty="0">
                <a:solidFill>
                  <a:schemeClr val="tx1"/>
                </a:solidFill>
                <a:effectLst/>
                <a:highlight>
                  <a:srgbClr val="FFFF00"/>
                </a:highlight>
                <a:latin typeface="+mn-lt"/>
                <a:ea typeface="+mn-ea"/>
                <a:cs typeface="+mn-cs"/>
              </a:rPr>
              <a:t>Can request</a:t>
            </a:r>
            <a:endParaRPr lang="en-US" sz="1400" kern="1200" dirty="0">
              <a:solidFill>
                <a:schemeClr val="tx1"/>
              </a:solidFill>
              <a:effectLst/>
              <a:highlight>
                <a:srgbClr val="FFFF00"/>
              </a:highlight>
              <a:latin typeface="+mn-lt"/>
              <a:ea typeface="+mn-ea"/>
              <a:cs typeface="+mn-cs"/>
            </a:endParaRP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1" kern="1200" dirty="0">
                <a:solidFill>
                  <a:schemeClr val="tx1"/>
                </a:solidFill>
                <a:effectLst/>
                <a:highlight>
                  <a:srgbClr val="FFFF00"/>
                </a:highlight>
                <a:latin typeface="+mn-lt"/>
                <a:ea typeface="+mn-ea"/>
                <a:cs typeface="+mn-cs"/>
              </a:rPr>
              <a:t>Access to Observational Sampling Infrastructure at Field sites, e.g., </a:t>
            </a:r>
            <a:r>
              <a:rPr lang="en-US" sz="1100" kern="1200" dirty="0">
                <a:solidFill>
                  <a:schemeClr val="tx1"/>
                </a:solidFill>
                <a:effectLst/>
                <a:highlight>
                  <a:srgbClr val="FFFF00"/>
                </a:highlight>
                <a:latin typeface="+mn-lt"/>
                <a:ea typeface="+mn-ea"/>
                <a:cs typeface="+mn-cs"/>
              </a:rPr>
              <a:t> field technician support for their project.</a:t>
            </a:r>
            <a:r>
              <a:rPr lang="en-US" sz="1200" dirty="0">
                <a:highlight>
                  <a:srgbClr val="FFFF00"/>
                </a:highlight>
                <a:latin typeface="Times New Roman"/>
                <a:cs typeface="Times New Roman"/>
              </a:rPr>
              <a:t> Researchers may request access to sampling locations or field technician support for PI-led projects at NEON sites.</a:t>
            </a:r>
            <a:endParaRPr lang="en-US" sz="1200" kern="1200" dirty="0">
              <a:solidFill>
                <a:schemeClr val="tx1"/>
              </a:solidFill>
              <a:effectLst/>
              <a:highlight>
                <a:srgbClr val="FFFF00"/>
              </a:highlight>
              <a:latin typeface="+mn-lt"/>
              <a:ea typeface="+mn-ea"/>
              <a:cs typeface="+mn-cs"/>
            </a:endParaRPr>
          </a:p>
          <a:p>
            <a:pPr marL="1143000" lvl="2" indent="-228600">
              <a:buFont typeface="+mj-lt"/>
              <a:buAutoNum type="arabicPeriod"/>
            </a:pPr>
            <a:r>
              <a:rPr lang="en-US" sz="1200" b="1" kern="1200" dirty="0">
                <a:solidFill>
                  <a:schemeClr val="tx1"/>
                </a:solidFill>
                <a:effectLst/>
                <a:highlight>
                  <a:srgbClr val="FFFF00"/>
                </a:highlight>
                <a:latin typeface="+mn-lt"/>
                <a:ea typeface="+mn-ea"/>
                <a:cs typeface="+mn-cs"/>
              </a:rPr>
              <a:t>Access to Sensor Infrastructure (SI) at Field Sites</a:t>
            </a:r>
            <a:r>
              <a:rPr lang="en-US" sz="1200" kern="1200" dirty="0">
                <a:solidFill>
                  <a:schemeClr val="tx1"/>
                </a:solidFill>
                <a:effectLst/>
                <a:highlight>
                  <a:srgbClr val="FFFF00"/>
                </a:highlight>
                <a:latin typeface="+mn-lt"/>
                <a:ea typeface="+mn-ea"/>
                <a:cs typeface="+mn-cs"/>
              </a:rPr>
              <a:t>: I add sensors to existing NEON field site infrastructure, e.g., the flux towers, soil arrays, etc.</a:t>
            </a:r>
            <a:endParaRPr lang="en-US" sz="1400" kern="1200" dirty="0">
              <a:solidFill>
                <a:schemeClr val="tx1"/>
              </a:solidFill>
              <a:effectLst/>
              <a:highlight>
                <a:srgbClr val="FFFF00"/>
              </a:highlight>
              <a:latin typeface="+mn-lt"/>
              <a:ea typeface="+mn-ea"/>
              <a:cs typeface="+mn-cs"/>
            </a:endParaRPr>
          </a:p>
          <a:p>
            <a:pPr marL="1143000" lvl="2" indent="-228600">
              <a:buFont typeface="+mj-lt"/>
              <a:buAutoNum type="arabicPeriod"/>
            </a:pPr>
            <a:r>
              <a:rPr lang="en-US" sz="1200" b="1" kern="1200" dirty="0">
                <a:solidFill>
                  <a:schemeClr val="tx1"/>
                </a:solidFill>
                <a:effectLst/>
                <a:highlight>
                  <a:srgbClr val="FFFF00"/>
                </a:highlight>
                <a:latin typeface="+mn-lt"/>
                <a:ea typeface="+mn-ea"/>
                <a:cs typeface="+mn-cs"/>
              </a:rPr>
              <a:t>Airborne Observation Platform (AOP) Surveys</a:t>
            </a:r>
            <a:r>
              <a:rPr lang="en-US" sz="1200" kern="1200" dirty="0">
                <a:solidFill>
                  <a:schemeClr val="tx1"/>
                </a:solidFill>
                <a:effectLst/>
                <a:highlight>
                  <a:srgbClr val="FFFF00"/>
                </a:highlight>
                <a:latin typeface="+mn-lt"/>
                <a:ea typeface="+mn-ea"/>
                <a:cs typeface="+mn-cs"/>
              </a:rPr>
              <a:t>: </a:t>
            </a:r>
            <a:r>
              <a:rPr lang="en-US" dirty="0">
                <a:highlight>
                  <a:srgbClr val="FFFF00"/>
                </a:highlight>
                <a:latin typeface="Times New Roman"/>
                <a:cs typeface="Times New Roman"/>
              </a:rPr>
              <a:t>Researchers can request to fly non-NEON sites or to fly NEON sites at times of year when NEON does not collect AOP data; </a:t>
            </a:r>
            <a:r>
              <a:rPr lang="en-US" sz="1200" kern="1200" dirty="0">
                <a:solidFill>
                  <a:schemeClr val="tx1"/>
                </a:solidFill>
                <a:effectLst/>
                <a:highlight>
                  <a:srgbClr val="FFFF00"/>
                </a:highlight>
                <a:latin typeface="+mn-lt"/>
                <a:ea typeface="+mn-ea"/>
                <a:cs typeface="+mn-cs"/>
              </a:rPr>
              <a:t>remote sensing data</a:t>
            </a:r>
            <a:endParaRPr lang="en-US" sz="1400" kern="1200" dirty="0">
              <a:solidFill>
                <a:schemeClr val="tx1"/>
              </a:solidFill>
              <a:effectLst/>
              <a:highlight>
                <a:srgbClr val="FFFF00"/>
              </a:highlight>
              <a:latin typeface="+mn-lt"/>
              <a:ea typeface="+mn-ea"/>
              <a:cs typeface="+mn-cs"/>
            </a:endParaRP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kern="1200" dirty="0">
                <a:solidFill>
                  <a:schemeClr val="tx1"/>
                </a:solidFill>
                <a:effectLst/>
                <a:highlight>
                  <a:srgbClr val="FFFF00"/>
                </a:highlight>
                <a:latin typeface="+mn-lt"/>
                <a:ea typeface="+mn-ea"/>
                <a:cs typeface="+mn-cs"/>
              </a:rPr>
              <a:t>Mobile Deployment Platforms: </a:t>
            </a:r>
            <a:r>
              <a:rPr lang="en-US" sz="1200" kern="1200" dirty="0">
                <a:solidFill>
                  <a:schemeClr val="tx1"/>
                </a:solidFill>
                <a:effectLst/>
                <a:highlight>
                  <a:srgbClr val="FFFF00"/>
                </a:highlight>
                <a:latin typeface="+mn-lt"/>
                <a:ea typeface="+mn-ea"/>
                <a:cs typeface="+mn-cs"/>
              </a:rPr>
              <a:t>..self-contained mobile sensor arrays can be set up to collect sensor data that NEON towers do. Can c</a:t>
            </a:r>
            <a:r>
              <a:rPr lang="en-US" dirty="0">
                <a:highlight>
                  <a:srgbClr val="FFFF00"/>
                </a:highlight>
              </a:rPr>
              <a:t>ollect meteorological, soil and surface water data for short- to medium-term monitoring projects. MDPs are designed for rapid deployment to be able to capture stochastic ecological events (e.g. fires, flood events, pest outbreaks) across the landscape.</a:t>
            </a:r>
            <a:r>
              <a:rPr lang="en-US" sz="1200" kern="1200" dirty="0">
                <a:solidFill>
                  <a:schemeClr val="tx1"/>
                </a:solidFill>
                <a:effectLst/>
                <a:highlight>
                  <a:srgbClr val="FFFF00"/>
                </a:highlight>
                <a:latin typeface="+mn-lt"/>
                <a:ea typeface="+mn-ea"/>
                <a:cs typeface="+mn-cs"/>
              </a:rPr>
              <a:t>  These platforms are designed </a:t>
            </a:r>
            <a:r>
              <a:rPr lang="en-US" sz="1200" b="1" kern="1200" dirty="0">
                <a:solidFill>
                  <a:schemeClr val="tx1"/>
                </a:solidFill>
                <a:effectLst/>
                <a:highlight>
                  <a:srgbClr val="FFFF00"/>
                </a:highlight>
                <a:latin typeface="+mn-lt"/>
                <a:ea typeface="+mn-ea"/>
                <a:cs typeface="+mn-cs"/>
              </a:rPr>
              <a:t>for rapid deployment</a:t>
            </a:r>
            <a:r>
              <a:rPr lang="en-US" sz="1200" kern="1200" dirty="0">
                <a:solidFill>
                  <a:schemeClr val="tx1"/>
                </a:solidFill>
                <a:effectLst/>
                <a:highlight>
                  <a:srgbClr val="FFFF00"/>
                </a:highlight>
                <a:latin typeface="+mn-lt"/>
                <a:ea typeface="+mn-ea"/>
                <a:cs typeface="+mn-cs"/>
              </a:rPr>
              <a:t> - perturbations.</a:t>
            </a:r>
            <a:endParaRPr lang="en-US" dirty="0">
              <a:highlight>
                <a:srgbClr val="FFFF00"/>
              </a:highlight>
            </a:endParaRPr>
          </a:p>
          <a:p>
            <a:pPr lvl="1"/>
            <a:r>
              <a:rPr lang="en-US" sz="1200" kern="1200" dirty="0">
                <a:solidFill>
                  <a:schemeClr val="tx1"/>
                </a:solidFill>
                <a:effectLst/>
                <a:highlight>
                  <a:srgbClr val="FFFF00"/>
                </a:highlight>
                <a:latin typeface="+mn-lt"/>
                <a:ea typeface="+mn-ea"/>
                <a:cs typeface="+mn-cs"/>
              </a:rPr>
              <a:t>AA is a major way that NEON can enable your science</a:t>
            </a:r>
            <a:endParaRPr lang="en-US" sz="1400" kern="1200" dirty="0">
              <a:solidFill>
                <a:schemeClr val="tx1"/>
              </a:solidFill>
              <a:effectLst/>
              <a:highlight>
                <a:srgbClr val="FFFF00"/>
              </a:highlight>
              <a:latin typeface="+mn-lt"/>
              <a:ea typeface="+mn-ea"/>
              <a:cs typeface="+mn-cs"/>
            </a:endParaRPr>
          </a:p>
          <a:p>
            <a:endParaRPr lang="en-US" sz="1400" kern="1200" dirty="0">
              <a:solidFill>
                <a:schemeClr val="tx1"/>
              </a:solidFill>
              <a:effectLst/>
              <a:highlight>
                <a:srgbClr val="FFFF00"/>
              </a:highlight>
              <a:latin typeface="+mn-lt"/>
              <a:ea typeface="+mn-ea"/>
              <a:cs typeface="+mn-cs"/>
            </a:endParaRPr>
          </a:p>
        </p:txBody>
      </p:sp>
      <p:sp>
        <p:nvSpPr>
          <p:cNvPr id="4" name="Slide Number Placeholder 3"/>
          <p:cNvSpPr>
            <a:spLocks noGrp="1"/>
          </p:cNvSpPr>
          <p:nvPr>
            <p:ph type="sldNum" sz="quarter" idx="5"/>
          </p:nvPr>
        </p:nvSpPr>
        <p:spPr/>
        <p:txBody>
          <a:bodyPr/>
          <a:lstStyle/>
          <a:p>
            <a:fld id="{A50507A9-1FAB-4DB9-AD97-947B11A6CA8B}" type="slidenum">
              <a:rPr lang="en-US"/>
              <a:pPr/>
              <a:t>13</a:t>
            </a:fld>
            <a:endParaRPr lang="en-US"/>
          </a:p>
        </p:txBody>
      </p:sp>
    </p:spTree>
    <p:extLst>
      <p:ext uri="{BB962C8B-B14F-4D97-AF65-F5344CB8AC3E}">
        <p14:creationId xmlns:p14="http://schemas.microsoft.com/office/powerpoint/2010/main" val="7454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NEON instrument &amp; spatial design allows for measurements to be linked within and across field sites. Here </a:t>
            </a:r>
            <a:r>
              <a:rPr lang="en-US" sz="1200" kern="1200" baseline="0" dirty="0">
                <a:solidFill>
                  <a:schemeClr val="tx1"/>
                </a:solidFill>
                <a:effectLst/>
                <a:latin typeface="+mn-lt"/>
                <a:ea typeface="+mn-ea"/>
                <a:cs typeface="+mn-cs"/>
              </a:rPr>
              <a:t>we show a hypothetical, </a:t>
            </a:r>
            <a:r>
              <a:rPr lang="en-US" sz="1200" kern="1200" baseline="0" dirty="0" err="1">
                <a:solidFill>
                  <a:schemeClr val="tx1"/>
                </a:solidFill>
                <a:effectLst/>
                <a:latin typeface="+mn-lt"/>
                <a:ea typeface="+mn-ea"/>
                <a:cs typeface="+mn-cs"/>
              </a:rPr>
              <a:t>colocated</a:t>
            </a:r>
            <a:r>
              <a:rPr lang="en-US" sz="1200" kern="1200" baseline="0" dirty="0">
                <a:solidFill>
                  <a:schemeClr val="tx1"/>
                </a:solidFill>
                <a:effectLst/>
                <a:latin typeface="+mn-lt"/>
                <a:ea typeface="+mn-ea"/>
                <a:cs typeface="+mn-cs"/>
              </a:rPr>
              <a:t> terrestrial and aquatic site..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temperature measurements are taken at multiple levels in both terrestrial and aquatic sites and can be used to look at independent or co-varying changes in temperature over time.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Remember that as these data stream in, in close timing -  the beetles are being collected, the stream invertebrates sampled, and the remote sensing of the site from the </a:t>
            </a:r>
            <a:r>
              <a:rPr lang="en-US" sz="1200" kern="1200" dirty="0" err="1">
                <a:solidFill>
                  <a:schemeClr val="tx1"/>
                </a:solidFill>
                <a:effectLst/>
                <a:latin typeface="+mn-lt"/>
                <a:ea typeface="+mn-ea"/>
                <a:cs typeface="+mn-cs"/>
              </a:rPr>
              <a:t>airpla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Temperature measurement specifics: </a:t>
            </a:r>
          </a:p>
          <a:p>
            <a:r>
              <a:rPr lang="en-US" sz="1200" kern="1200" dirty="0">
                <a:solidFill>
                  <a:schemeClr val="tx1"/>
                </a:solidFill>
                <a:effectLst/>
                <a:latin typeface="+mn-lt"/>
                <a:ea typeface="+mn-ea"/>
                <a:cs typeface="+mn-cs"/>
              </a:rPr>
              <a:t>Tower: Air temperature, single (</a:t>
            </a:r>
            <a:r>
              <a:rPr lang="en-US" sz="1200" u="sng" kern="1200" dirty="0">
                <a:solidFill>
                  <a:schemeClr val="tx1"/>
                </a:solidFill>
                <a:effectLst/>
                <a:latin typeface="+mn-lt"/>
                <a:ea typeface="+mn-ea"/>
                <a:cs typeface="+mn-cs"/>
                <a:hlinkClick r:id="rId3"/>
              </a:rPr>
              <a:t>NEON.DP1.00002</a:t>
            </a:r>
            <a:r>
              <a:rPr lang="en-US" sz="1200" kern="1200" dirty="0">
                <a:solidFill>
                  <a:schemeClr val="tx1"/>
                </a:solidFill>
                <a:effectLst/>
                <a:latin typeface="+mn-lt"/>
                <a:ea typeface="+mn-ea"/>
                <a:cs typeface="+mn-cs"/>
              </a:rPr>
              <a:t>) &amp; triple aspirated (</a:t>
            </a:r>
            <a:r>
              <a:rPr lang="en-US" sz="1200" u="sng" kern="1200" dirty="0">
                <a:solidFill>
                  <a:schemeClr val="tx1"/>
                </a:solidFill>
                <a:effectLst/>
                <a:latin typeface="+mn-lt"/>
                <a:ea typeface="+mn-ea"/>
                <a:cs typeface="+mn-cs"/>
                <a:hlinkClick r:id="rId4"/>
              </a:rPr>
              <a:t>NEON.DP1.00003</a:t>
            </a:r>
            <a:r>
              <a:rPr lang="en-US" sz="1200" kern="1200" dirty="0">
                <a:solidFill>
                  <a:schemeClr val="tx1"/>
                </a:solidFill>
                <a:effectLst/>
                <a:latin typeface="+mn-lt"/>
                <a:ea typeface="+mn-ea"/>
                <a:cs typeface="+mn-cs"/>
              </a:rPr>
              <a:t>); IR biological temperature (</a:t>
            </a:r>
            <a:r>
              <a:rPr lang="en-US" sz="1200" u="none" strike="noStrike" kern="1200" dirty="0">
                <a:solidFill>
                  <a:schemeClr val="tx1"/>
                </a:solidFill>
                <a:effectLst/>
                <a:latin typeface="+mn-lt"/>
                <a:ea typeface="+mn-ea"/>
                <a:cs typeface="+mn-cs"/>
                <a:hlinkClick r:id="rId5"/>
              </a:rPr>
              <a:t>NEON.DP1.00005</a:t>
            </a:r>
            <a:r>
              <a:rPr lang="en-US" sz="1200" kern="1200" dirty="0">
                <a:solidFill>
                  <a:schemeClr val="tx1"/>
                </a:solidFill>
                <a:effectLst/>
                <a:latin typeface="+mn-lt"/>
                <a:ea typeface="+mn-ea"/>
                <a:cs typeface="+mn-cs"/>
              </a:rPr>
              <a:t>), at the top and at the levels along the tower. </a:t>
            </a:r>
          </a:p>
          <a:p>
            <a:r>
              <a:rPr lang="en-US" sz="1200" kern="1200" dirty="0">
                <a:solidFill>
                  <a:schemeClr val="tx1"/>
                </a:solidFill>
                <a:effectLst/>
                <a:latin typeface="+mn-lt"/>
                <a:ea typeface="+mn-ea"/>
                <a:cs typeface="+mn-cs"/>
              </a:rPr>
              <a:t>Soil Array: soil temperature at multiple depths (</a:t>
            </a:r>
            <a:r>
              <a:rPr lang="en-US" sz="1200" u="none" strike="noStrike" kern="1200" dirty="0">
                <a:solidFill>
                  <a:schemeClr val="tx1"/>
                </a:solidFill>
                <a:effectLst/>
                <a:latin typeface="+mn-lt"/>
                <a:ea typeface="+mn-ea"/>
                <a:cs typeface="+mn-cs"/>
                <a:hlinkClick r:id="rId6"/>
              </a:rPr>
              <a:t>NEON.DP1.00041</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Aquatic met station: Air temperature, single (</a:t>
            </a:r>
            <a:r>
              <a:rPr lang="en-US" sz="1200" u="sng" kern="1200" dirty="0">
                <a:solidFill>
                  <a:schemeClr val="tx1"/>
                </a:solidFill>
                <a:effectLst/>
                <a:latin typeface="+mn-lt"/>
                <a:ea typeface="+mn-ea"/>
                <a:cs typeface="+mn-cs"/>
                <a:hlinkClick r:id="rId3"/>
              </a:rPr>
              <a:t>NEON.DP1.00002</a:t>
            </a:r>
            <a:r>
              <a:rPr lang="en-US" sz="1200" kern="1200" dirty="0">
                <a:solidFill>
                  <a:schemeClr val="tx1"/>
                </a:solidFill>
                <a:effectLst/>
                <a:latin typeface="+mn-lt"/>
                <a:ea typeface="+mn-ea"/>
                <a:cs typeface="+mn-cs"/>
              </a:rPr>
              <a:t>) &amp; triple aspirated (</a:t>
            </a:r>
            <a:r>
              <a:rPr lang="en-US" sz="1200" u="sng" kern="1200" dirty="0">
                <a:solidFill>
                  <a:schemeClr val="tx1"/>
                </a:solidFill>
                <a:effectLst/>
                <a:latin typeface="+mn-lt"/>
                <a:ea typeface="+mn-ea"/>
                <a:cs typeface="+mn-cs"/>
                <a:hlinkClick r:id="rId4"/>
              </a:rPr>
              <a:t>NEON.DP1.00003</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Aquatic water bodies: surface temperature (</a:t>
            </a:r>
            <a:r>
              <a:rPr lang="en-US" sz="1200" u="none" strike="noStrike" kern="1200" dirty="0">
                <a:solidFill>
                  <a:schemeClr val="tx1"/>
                </a:solidFill>
                <a:effectLst/>
                <a:latin typeface="+mn-lt"/>
                <a:ea typeface="+mn-ea"/>
                <a:cs typeface="+mn-cs"/>
                <a:hlinkClick r:id="rId7"/>
              </a:rPr>
              <a:t>NEON.DP1.20053</a:t>
            </a:r>
            <a:r>
              <a:rPr lang="en-US" sz="1200" kern="1200" dirty="0">
                <a:solidFill>
                  <a:schemeClr val="tx1"/>
                </a:solidFill>
                <a:effectLst/>
                <a:latin typeface="+mn-lt"/>
                <a:ea typeface="+mn-ea"/>
                <a:cs typeface="+mn-cs"/>
              </a:rPr>
              <a:t>), temperature at depth (</a:t>
            </a:r>
            <a:r>
              <a:rPr lang="en-US" sz="1200" u="none" strike="noStrike" kern="1200" dirty="0">
                <a:solidFill>
                  <a:schemeClr val="tx1"/>
                </a:solidFill>
                <a:effectLst/>
                <a:latin typeface="+mn-lt"/>
                <a:ea typeface="+mn-ea"/>
                <a:cs typeface="+mn-cs"/>
                <a:hlinkClick r:id="rId8"/>
              </a:rPr>
              <a:t>NEON.DP1.20264</a:t>
            </a:r>
            <a:r>
              <a:rPr lang="en-US" sz="1200" kern="1200" dirty="0">
                <a:solidFill>
                  <a:schemeClr val="tx1"/>
                </a:solidFill>
                <a:effectLst/>
                <a:latin typeface="+mn-lt"/>
                <a:ea typeface="+mn-ea"/>
                <a:cs typeface="+mn-cs"/>
              </a:rPr>
              <a:t>) &amp; air temperature at buoys (</a:t>
            </a:r>
            <a:r>
              <a:rPr lang="en-US" sz="1200" u="sng" kern="1200" dirty="0">
                <a:solidFill>
                  <a:schemeClr val="tx1"/>
                </a:solidFill>
                <a:effectLst/>
                <a:latin typeface="+mn-lt"/>
                <a:ea typeface="+mn-ea"/>
                <a:cs typeface="+mn-cs"/>
                <a:hlinkClick r:id="rId9"/>
              </a:rPr>
              <a:t>NEON.DP1.20046</a:t>
            </a:r>
            <a:r>
              <a:rPr lang="en-US" sz="1200" kern="1200" dirty="0">
                <a:solidFill>
                  <a:schemeClr val="tx1"/>
                </a:solidFill>
                <a:effectLst/>
                <a:latin typeface="+mn-lt"/>
                <a:ea typeface="+mn-ea"/>
                <a:cs typeface="+mn-cs"/>
              </a:rPr>
              <a:t>; not shown in diagram)</a:t>
            </a:r>
          </a:p>
          <a:p>
            <a:r>
              <a:rPr lang="en-US" sz="1200" kern="1200" dirty="0">
                <a:solidFill>
                  <a:schemeClr val="tx1"/>
                </a:solidFill>
                <a:effectLst/>
                <a:latin typeface="+mn-lt"/>
                <a:ea typeface="+mn-ea"/>
                <a:cs typeface="+mn-cs"/>
              </a:rPr>
              <a:t>Groundwater wells: ground water temperature (</a:t>
            </a:r>
            <a:r>
              <a:rPr lang="en-US" sz="1200" u="none" strike="noStrike" kern="1200" dirty="0">
                <a:solidFill>
                  <a:schemeClr val="tx1"/>
                </a:solidFill>
                <a:effectLst/>
                <a:latin typeface="+mn-lt"/>
                <a:ea typeface="+mn-ea"/>
                <a:cs typeface="+mn-cs"/>
                <a:hlinkClick r:id="rId10"/>
              </a:rPr>
              <a:t>NEON.DP1.20217</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t>14</a:t>
            </a:fld>
            <a:endParaRPr lang="en-US"/>
          </a:p>
        </p:txBody>
      </p:sp>
    </p:spTree>
    <p:extLst>
      <p:ext uri="{BB962C8B-B14F-4D97-AF65-F5344CB8AC3E}">
        <p14:creationId xmlns:p14="http://schemas.microsoft.com/office/powerpoint/2010/main" val="1167483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37934-768C-4C37-BAD1-E522F3AEBAF7}" type="slidenum">
              <a:rPr lang="en-US" smtClean="0"/>
              <a:t>15</a:t>
            </a:fld>
            <a:endParaRPr lang="en-US" dirty="0"/>
          </a:p>
        </p:txBody>
      </p:sp>
    </p:spTree>
    <p:extLst>
      <p:ext uri="{BB962C8B-B14F-4D97-AF65-F5344CB8AC3E}">
        <p14:creationId xmlns:p14="http://schemas.microsoft.com/office/powerpoint/2010/main" val="1697871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65A5C"/>
                </a:solidFill>
                <a:effectLst/>
                <a:latin typeface="Inter"/>
              </a:rPr>
              <a:t>The Jones Center is home to one of the largest mature longleaf pine and wiregrass ecosystems remaining in the southeast. The 30,000-acre preserve (the host for NEON’s </a:t>
            </a:r>
            <a:r>
              <a:rPr lang="en-US" b="0" i="0" dirty="0">
                <a:solidFill>
                  <a:srgbClr val="0073CF"/>
                </a:solidFill>
                <a:effectLst/>
                <a:latin typeface="Inter"/>
                <a:hlinkClick r:id="rId3"/>
              </a:rPr>
              <a:t>JERC</a:t>
            </a:r>
            <a:r>
              <a:rPr lang="en-US" b="0" i="0" dirty="0">
                <a:solidFill>
                  <a:srgbClr val="565A5C"/>
                </a:solidFill>
                <a:effectLst/>
                <a:latin typeface="Inter"/>
              </a:rPr>
              <a:t> field site) is dedicated to the conservation of this unique ecosystem and development of sustainable forest management practices.</a:t>
            </a:r>
          </a:p>
          <a:p>
            <a:pPr algn="l"/>
            <a:r>
              <a:rPr lang="en-US" b="0" i="0" dirty="0">
                <a:solidFill>
                  <a:srgbClr val="565A5C"/>
                </a:solidFill>
                <a:effectLst/>
                <a:latin typeface="Inter"/>
              </a:rPr>
              <a:t>Hurricane Michael left the landscape significantly changed. Jeffery and his colleagues estimate that 15-20% of the total trees across the preserve were downed by hurricane-force winds. After the storm, more than 4500 truckloads of recoverable timber were removed from the site, according to the conservation coordinator at the Jones Center, Brandon Rutledge.’</a:t>
            </a:r>
          </a:p>
          <a:p>
            <a:pPr algn="l"/>
            <a:r>
              <a:rPr lang="en-US" b="0" i="0" dirty="0">
                <a:solidFill>
                  <a:srgbClr val="565A5C"/>
                </a:solidFill>
                <a:effectLst/>
                <a:latin typeface="Inter"/>
              </a:rPr>
              <a:t>Nearly two years later, the legacy of the hurricane can still be clearly seen by those who know what to look for. While most timber and debris have been removed near roads, thousands of downed trees remain in areas that were not accessible for the logging trucks. There are also splintered tree stumps, “tip-up” mounds where root balls were pulled from the earth, and slash piles of </a:t>
            </a:r>
            <a:r>
              <a:rPr lang="en-US" b="0" i="0" dirty="0" err="1">
                <a:solidFill>
                  <a:srgbClr val="565A5C"/>
                </a:solidFill>
                <a:effectLst/>
                <a:latin typeface="Inter"/>
              </a:rPr>
              <a:t>unharvestable</a:t>
            </a:r>
            <a:r>
              <a:rPr lang="en-US" b="0" i="0" dirty="0">
                <a:solidFill>
                  <a:srgbClr val="565A5C"/>
                </a:solidFill>
                <a:effectLst/>
                <a:latin typeface="Inter"/>
              </a:rPr>
              <a:t> wood and brush throughout the less accessible areas of the forest. “In some areas, it’s like a ropes course walking through the tangled downed tree crowns,” Jeffery says. “Legacies of the hurricane will remain in some of these areas for decades to come.”</a:t>
            </a:r>
          </a:p>
          <a:p>
            <a:pPr algn="l"/>
            <a:r>
              <a:rPr lang="en-US" b="0" i="0" dirty="0">
                <a:solidFill>
                  <a:srgbClr val="565A5C"/>
                </a:solidFill>
                <a:effectLst/>
                <a:latin typeface="Inter"/>
              </a:rPr>
              <a:t>The hurricane substantially changed the overall structure of the forest, leaving large gaps in the canopy in some places while leaving other areas largely intact. The researchers at The Jones Center are working to understand these structural changes and monitor the recovery of the longleaf pine ecosystem. They also want to answer the critical question: what should forest managers be doing now?</a:t>
            </a:r>
          </a:p>
          <a:p>
            <a:endParaRPr lang="en-US" dirty="0"/>
          </a:p>
        </p:txBody>
      </p:sp>
      <p:sp>
        <p:nvSpPr>
          <p:cNvPr id="4" name="Slide Number Placeholder 3"/>
          <p:cNvSpPr>
            <a:spLocks noGrp="1"/>
          </p:cNvSpPr>
          <p:nvPr>
            <p:ph type="sldNum" sz="quarter" idx="5"/>
          </p:nvPr>
        </p:nvSpPr>
        <p:spPr/>
        <p:txBody>
          <a:bodyPr/>
          <a:lstStyle/>
          <a:p>
            <a:fld id="{AA537934-768C-4C37-BAD1-E522F3AEBAF7}" type="slidenum">
              <a:rPr lang="en-US" smtClean="0"/>
              <a:t>17</a:t>
            </a:fld>
            <a:endParaRPr lang="en-US" dirty="0"/>
          </a:p>
        </p:txBody>
      </p:sp>
    </p:spTree>
    <p:extLst>
      <p:ext uri="{BB962C8B-B14F-4D97-AF65-F5344CB8AC3E}">
        <p14:creationId xmlns:p14="http://schemas.microsoft.com/office/powerpoint/2010/main" val="3592201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A537934-768C-4C37-BAD1-E522F3AEBAF7}" type="slidenum">
              <a:rPr lang="en-US" smtClean="0"/>
              <a:t>18</a:t>
            </a:fld>
            <a:endParaRPr lang="en-US" dirty="0"/>
          </a:p>
        </p:txBody>
      </p:sp>
    </p:spTree>
    <p:extLst>
      <p:ext uri="{BB962C8B-B14F-4D97-AF65-F5344CB8AC3E}">
        <p14:creationId xmlns:p14="http://schemas.microsoft.com/office/powerpoint/2010/main" val="703768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Inter"/>
              </a:rPr>
              <a:t>NEON data could be used in food security</a:t>
            </a:r>
          </a:p>
          <a:p>
            <a:endParaRPr lang="en-US" b="0" i="0" dirty="0">
              <a:solidFill>
                <a:srgbClr val="000000"/>
              </a:solidFill>
              <a:effectLst/>
              <a:latin typeface="Inter"/>
            </a:endParaRPr>
          </a:p>
          <a:p>
            <a:r>
              <a:rPr lang="en-US" b="0" i="0" dirty="0">
                <a:solidFill>
                  <a:srgbClr val="000000"/>
                </a:solidFill>
                <a:effectLst/>
                <a:latin typeface="Inter"/>
              </a:rPr>
              <a:t>Cows and croplands dominate large portions of the U.S. How does this agriculture impact ecosystems? NEON field sites located on or near agricultural land – including some colocated with Long-Term Agroecosystem Research (LTAR) sites and Agricultural Research Stations – can help answer important questions about the interactions between agricultural activities and native ecosystems.</a:t>
            </a:r>
          </a:p>
          <a:p>
            <a:r>
              <a:rPr lang="en-US" b="0" i="0" dirty="0">
                <a:solidFill>
                  <a:srgbClr val="565A5C"/>
                </a:solidFill>
                <a:effectLst/>
                <a:latin typeface="Inter"/>
              </a:rPr>
              <a:t>Agricultural land, including both pasture land and cropland, makes up more than </a:t>
            </a:r>
            <a:r>
              <a:rPr lang="en-US" b="0" i="0" dirty="0">
                <a:solidFill>
                  <a:srgbClr val="0073CF"/>
                </a:solidFill>
                <a:effectLst/>
                <a:latin typeface="Inter"/>
                <a:hlinkClick r:id="rId3"/>
              </a:rPr>
              <a:t>44%</a:t>
            </a:r>
            <a:r>
              <a:rPr lang="en-US" b="0" i="0" dirty="0">
                <a:solidFill>
                  <a:srgbClr val="565A5C"/>
                </a:solidFill>
                <a:effectLst/>
                <a:latin typeface="Inter"/>
              </a:rPr>
              <a:t> of the total area of the U.S. With so much land devoted to livestock and crops, it's important to understand how different agricultural practices impact the ecosystem. Agricultural sites within the Observatory allow comparison between wilderness and farmlands within the same Domain or enable monitoring of the impact of different land-use models, such as high-intensity vs. low-intensity grazing.</a:t>
            </a:r>
            <a:endParaRPr lang="en-US" b="0" i="0" dirty="0">
              <a:solidFill>
                <a:srgbClr val="000000"/>
              </a:solidFill>
              <a:effectLst/>
              <a:latin typeface="Inter"/>
            </a:endParaRPr>
          </a:p>
          <a:p>
            <a:r>
              <a:rPr lang="en-US" b="0" i="0" dirty="0">
                <a:solidFill>
                  <a:srgbClr val="565A5C"/>
                </a:solidFill>
                <a:effectLst/>
                <a:latin typeface="Inter"/>
              </a:rPr>
              <a:t>For example, NEON and LTAR staff ran side-by-side comparisons of their respective soil sensors in 2017 at CPER to inform data quality investigations. More recently, in May and June 2021, NEON and LTAR program staff co-led a virtual workshop series funded by the National Science Foundation that brought a diverse group of scientists together to identify the potential and priorities for integrating the resources of these and other research networks to advance understanding of managed and unmanaged lands at regional to continental scales. </a:t>
            </a:r>
          </a:p>
          <a:p>
            <a:r>
              <a:rPr lang="en-US" dirty="0"/>
              <a:t>https://www.neonscience.org/impact/observatory-blog/down-farm-and-range-neon</a:t>
            </a:r>
          </a:p>
        </p:txBody>
      </p:sp>
      <p:sp>
        <p:nvSpPr>
          <p:cNvPr id="4" name="Slide Number Placeholder 3"/>
          <p:cNvSpPr>
            <a:spLocks noGrp="1"/>
          </p:cNvSpPr>
          <p:nvPr>
            <p:ph type="sldNum" sz="quarter" idx="5"/>
          </p:nvPr>
        </p:nvSpPr>
        <p:spPr/>
        <p:txBody>
          <a:bodyPr/>
          <a:lstStyle/>
          <a:p>
            <a:fld id="{AA537934-768C-4C37-BAD1-E522F3AEBAF7}" type="slidenum">
              <a:rPr lang="en-US" smtClean="0"/>
              <a:t>19</a:t>
            </a:fld>
            <a:endParaRPr lang="en-US" dirty="0"/>
          </a:p>
        </p:txBody>
      </p:sp>
    </p:spTree>
    <p:extLst>
      <p:ext uri="{BB962C8B-B14F-4D97-AF65-F5344CB8AC3E}">
        <p14:creationId xmlns:p14="http://schemas.microsoft.com/office/powerpoint/2010/main" val="257510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highlight>
                  <a:srgbClr val="FFFF00"/>
                </a:highlight>
                <a:latin typeface="+mn-lt"/>
                <a:ea typeface="+mn-ea"/>
                <a:cs typeface="+mn-cs"/>
              </a:rPr>
              <a:t>NEON partnerships are another way that we support the community. NEON continues to expand its collaborative partnerships with other research platforms, observatories, research centers, or networks.  Not only does this lower barriers to collaboration, but it improves the chances for innovation.  We have well over 100 active partnerships – of these different types: </a:t>
            </a:r>
          </a:p>
          <a:p>
            <a:pPr lvl="0"/>
            <a:endParaRPr lang="en-US" sz="1200" b="1" kern="1200" dirty="0">
              <a:solidFill>
                <a:schemeClr val="tx1"/>
              </a:solidFill>
              <a:effectLst/>
              <a:highlight>
                <a:srgbClr val="FFFF00"/>
              </a:highlight>
              <a:latin typeface="+mn-lt"/>
              <a:ea typeface="+mn-ea"/>
              <a:cs typeface="+mn-cs"/>
            </a:endParaRPr>
          </a:p>
          <a:p>
            <a:r>
              <a:rPr lang="en-US" b="1" dirty="0">
                <a:highlight>
                  <a:srgbClr val="FFFF00"/>
                </a:highlight>
              </a:rPr>
              <a:t>Data host</a:t>
            </a:r>
            <a:r>
              <a:rPr lang="en-US" dirty="0">
                <a:highlight>
                  <a:srgbClr val="FFFF00"/>
                </a:highlight>
              </a:rPr>
              <a:t>: A data repository that hosts NEON data, either through submission by NEON or direct harvest of NEON data. May also generate and provide data products derived from NEON data. </a:t>
            </a:r>
          </a:p>
          <a:p>
            <a:r>
              <a:rPr lang="en-US" b="1" dirty="0">
                <a:highlight>
                  <a:srgbClr val="FFFF00"/>
                </a:highlight>
              </a:rPr>
              <a:t>-- </a:t>
            </a:r>
            <a:r>
              <a:rPr lang="en-US" b="1" dirty="0" err="1">
                <a:highlight>
                  <a:srgbClr val="FFFF00"/>
                </a:highlight>
              </a:rPr>
              <a:t>Ameriflux</a:t>
            </a:r>
            <a:r>
              <a:rPr lang="en-US" dirty="0">
                <a:highlight>
                  <a:srgbClr val="FFFF00"/>
                </a:highlight>
              </a:rPr>
              <a:t>: </a:t>
            </a:r>
            <a:r>
              <a:rPr lang="en-US" sz="1200" kern="1200" dirty="0">
                <a:solidFill>
                  <a:schemeClr val="tx1"/>
                </a:solidFill>
                <a:effectLst/>
                <a:highlight>
                  <a:srgbClr val="FFFF00"/>
                </a:highlight>
                <a:latin typeface="Times New Roman"/>
                <a:cs typeface="Times New Roman"/>
              </a:rPr>
              <a:t>NEON’s most widely used data, Surface-Atmosphere Exchange (SAE), are harvested by </a:t>
            </a:r>
            <a:r>
              <a:rPr lang="en-US" sz="1200" kern="1200" dirty="0" err="1">
                <a:solidFill>
                  <a:schemeClr val="tx1"/>
                </a:solidFill>
                <a:effectLst/>
                <a:highlight>
                  <a:srgbClr val="FFFF00"/>
                </a:highlight>
                <a:latin typeface="Times New Roman"/>
                <a:cs typeface="Times New Roman"/>
              </a:rPr>
              <a:t>Ameriflux</a:t>
            </a:r>
            <a:r>
              <a:rPr lang="en-US" sz="1200" kern="1200" dirty="0">
                <a:solidFill>
                  <a:schemeClr val="tx1"/>
                </a:solidFill>
                <a:effectLst/>
                <a:highlight>
                  <a:srgbClr val="FFFF00"/>
                </a:highlight>
                <a:latin typeface="Times New Roman"/>
                <a:cs typeface="Times New Roman"/>
              </a:rPr>
              <a:t> and posted on their website.</a:t>
            </a:r>
            <a:r>
              <a:rPr lang="en-US" dirty="0">
                <a:highlight>
                  <a:srgbClr val="FFFF00"/>
                </a:highlight>
                <a:latin typeface="Times New Roman"/>
                <a:cs typeface="Times New Roman"/>
              </a:rPr>
              <a:t> </a:t>
            </a:r>
            <a:r>
              <a:rPr lang="en-US" sz="1200" kern="1200" dirty="0">
                <a:solidFill>
                  <a:schemeClr val="tx1"/>
                </a:solidFill>
                <a:effectLst/>
                <a:highlight>
                  <a:srgbClr val="FFFF00"/>
                </a:highlight>
                <a:latin typeface="Times New Roman"/>
                <a:cs typeface="Times New Roman"/>
              </a:rPr>
              <a:t> They are developing six derived data products (temporally interpolated products) that we will make available on the NEON data portal. </a:t>
            </a:r>
            <a:r>
              <a:rPr lang="en-US" sz="1200" i="1" kern="1200" dirty="0">
                <a:solidFill>
                  <a:schemeClr val="tx1"/>
                </a:solidFill>
                <a:effectLst/>
                <a:highlight>
                  <a:srgbClr val="FFFF00"/>
                </a:highlight>
                <a:latin typeface="Times New Roman"/>
                <a:cs typeface="Times New Roman"/>
              </a:rPr>
              <a:t>via</a:t>
            </a:r>
            <a:r>
              <a:rPr lang="en-US" sz="1200" kern="1200" dirty="0">
                <a:solidFill>
                  <a:schemeClr val="tx1"/>
                </a:solidFill>
                <a:effectLst/>
                <a:highlight>
                  <a:srgbClr val="FFFF00"/>
                </a:highlight>
                <a:latin typeface="Times New Roman"/>
                <a:cs typeface="Times New Roman"/>
              </a:rPr>
              <a:t> </a:t>
            </a:r>
            <a:r>
              <a:rPr lang="en-US" sz="1200" kern="1200" dirty="0" err="1">
                <a:solidFill>
                  <a:schemeClr val="tx1"/>
                </a:solidFill>
                <a:effectLst/>
                <a:highlight>
                  <a:srgbClr val="FFFF00"/>
                </a:highlight>
                <a:latin typeface="Times New Roman"/>
                <a:cs typeface="Times New Roman"/>
              </a:rPr>
              <a:t>AmeriFlux</a:t>
            </a:r>
            <a:r>
              <a:rPr lang="en-US" sz="1200" kern="1200" dirty="0">
                <a:solidFill>
                  <a:schemeClr val="tx1"/>
                </a:solidFill>
                <a:effectLst/>
                <a:highlight>
                  <a:srgbClr val="FFFF00"/>
                </a:highlight>
                <a:latin typeface="Times New Roman"/>
                <a:cs typeface="Times New Roman"/>
              </a:rPr>
              <a:t>, NEON Terrestrial Instrument System (TIS) sites became registered with the FLUXCOM globally gridded flux initiative (Jung et al., 2020).</a:t>
            </a:r>
            <a:r>
              <a:rPr lang="en-US" dirty="0">
                <a:highlight>
                  <a:srgbClr val="FFFF00"/>
                </a:highlight>
                <a:latin typeface="Times New Roman"/>
                <a:cs typeface="Times New Roman"/>
              </a:rPr>
              <a:t> </a:t>
            </a:r>
            <a:r>
              <a:rPr lang="en-US" sz="1200" kern="1200" dirty="0">
                <a:solidFill>
                  <a:schemeClr val="tx1"/>
                </a:solidFill>
                <a:effectLst/>
                <a:highlight>
                  <a:srgbClr val="FFFF00"/>
                </a:highlight>
                <a:latin typeface="Times New Roman"/>
                <a:cs typeface="Times New Roman"/>
              </a:rPr>
              <a:t> This is fundamental to move NEON TIS data from NEON field sites into community models (Metzger, 2019) with data from hundreds of other sites.</a:t>
            </a:r>
            <a:r>
              <a:rPr lang="en-US" dirty="0">
                <a:highlight>
                  <a:srgbClr val="FFFF00"/>
                </a:highlight>
                <a:latin typeface="Times New Roman"/>
                <a:cs typeface="Times New Roman"/>
              </a:rPr>
              <a:t> </a:t>
            </a:r>
          </a:p>
          <a:p>
            <a:pPr lvl="0"/>
            <a:r>
              <a:rPr lang="en-US" sz="1200" b="0" kern="1200" dirty="0">
                <a:solidFill>
                  <a:schemeClr val="tx1"/>
                </a:solidFill>
                <a:effectLst/>
                <a:highlight>
                  <a:srgbClr val="FFFF00"/>
                </a:highlight>
                <a:latin typeface="Times New Roman"/>
                <a:ea typeface="+mn-ea"/>
                <a:cs typeface="Times New Roman"/>
              </a:rPr>
              <a:t>-- </a:t>
            </a:r>
            <a:r>
              <a:rPr lang="en-US" sz="1200" b="1" kern="1200" dirty="0" err="1">
                <a:solidFill>
                  <a:schemeClr val="tx1"/>
                </a:solidFill>
                <a:effectLst/>
                <a:highlight>
                  <a:srgbClr val="FFFF00"/>
                </a:highlight>
                <a:latin typeface="+mn-lt"/>
                <a:ea typeface="+mn-ea"/>
                <a:cs typeface="+mn-cs"/>
              </a:rPr>
              <a:t>StreamPulse</a:t>
            </a:r>
            <a:r>
              <a:rPr lang="en-US" sz="1200" kern="1200" dirty="0">
                <a:solidFill>
                  <a:schemeClr val="tx1"/>
                </a:solidFill>
                <a:effectLst/>
                <a:highlight>
                  <a:srgbClr val="FFFF00"/>
                </a:highlight>
                <a:latin typeface="+mn-lt"/>
                <a:ea typeface="+mn-ea"/>
                <a:cs typeface="+mn-cs"/>
              </a:rPr>
              <a:t>: brings in several of NEON's freshwater data products through its API for use – along with many others – for river and stream metabolism synthesis  research. </a:t>
            </a:r>
          </a:p>
          <a:p>
            <a:pPr marL="228600" indent="-228600">
              <a:spcBef>
                <a:spcPts val="600"/>
              </a:spcBef>
              <a:spcAft>
                <a:spcPts val="500"/>
              </a:spcAft>
            </a:pPr>
            <a:endParaRPr lang="en-US" dirty="0">
              <a:highlight>
                <a:srgbClr val="FFFF00"/>
              </a:highlight>
              <a:cs typeface="Calibri"/>
            </a:endParaRPr>
          </a:p>
          <a:p>
            <a:pPr marL="228600" marR="0" lvl="0" indent="-228600" algn="l" defTabSz="914400" rtl="0" eaLnBrk="1" fontAlgn="auto" latinLnBrk="0" hangingPunct="1">
              <a:lnSpc>
                <a:spcPct val="100000"/>
              </a:lnSpc>
              <a:spcBef>
                <a:spcPts val="600"/>
              </a:spcBef>
              <a:spcAft>
                <a:spcPts val="500"/>
              </a:spcAft>
              <a:buClrTx/>
              <a:buSzTx/>
              <a:buFontTx/>
              <a:buNone/>
              <a:tabLst/>
              <a:defRPr/>
            </a:pPr>
            <a:r>
              <a:rPr lang="en-US" b="1" dirty="0">
                <a:highlight>
                  <a:srgbClr val="FFFF00"/>
                </a:highlight>
              </a:rPr>
              <a:t>Information partner: </a:t>
            </a:r>
            <a:r>
              <a:rPr lang="en-US" dirty="0">
                <a:highlight>
                  <a:srgbClr val="FFFF00"/>
                </a:highlight>
              </a:rPr>
              <a:t>An organization that NEON affiliates with for the purpose of obtaining help with or sharing ideas about best data and information management practices.  </a:t>
            </a:r>
            <a:r>
              <a:rPr lang="en-US" sz="1200" kern="1200" dirty="0">
                <a:solidFill>
                  <a:schemeClr val="tx1"/>
                </a:solidFill>
                <a:effectLst/>
                <a:highlight>
                  <a:srgbClr val="FFFF00"/>
                </a:highlight>
                <a:latin typeface="+mn-lt"/>
                <a:ea typeface="+mn-ea"/>
                <a:cs typeface="+mn-cs"/>
              </a:rPr>
              <a:t>CUAHSI is an </a:t>
            </a:r>
            <a:r>
              <a:rPr lang="en-US" sz="1200" b="1" kern="1200" dirty="0">
                <a:solidFill>
                  <a:schemeClr val="tx1"/>
                </a:solidFill>
                <a:effectLst/>
                <a:highlight>
                  <a:srgbClr val="FFFF00"/>
                </a:highlight>
                <a:latin typeface="+mn-lt"/>
                <a:ea typeface="+mn-ea"/>
                <a:cs typeface="+mn-cs"/>
              </a:rPr>
              <a:t>information partner</a:t>
            </a:r>
            <a:r>
              <a:rPr lang="en-US" sz="1200" kern="1200" dirty="0">
                <a:solidFill>
                  <a:schemeClr val="tx1"/>
                </a:solidFill>
                <a:effectLst/>
                <a:highlight>
                  <a:srgbClr val="FFFF00"/>
                </a:highlight>
                <a:latin typeface="+mn-lt"/>
                <a:ea typeface="+mn-ea"/>
                <a:cs typeface="+mn-cs"/>
              </a:rPr>
              <a:t>: share data and information standards and other practices with them. </a:t>
            </a:r>
            <a:r>
              <a:rPr lang="en-US" sz="1200" b="0" i="0" kern="1200" dirty="0">
                <a:solidFill>
                  <a:schemeClr val="tx1"/>
                </a:solidFill>
                <a:effectLst/>
                <a:highlight>
                  <a:srgbClr val="FFFF00"/>
                </a:highlight>
                <a:latin typeface="+mn-lt"/>
                <a:ea typeface="+mn-ea"/>
                <a:cs typeface="+mn-cs"/>
              </a:rPr>
              <a:t>CUAHSI is now (Sept 1, 2020) the Coordinating Hub for the Critical Zone (CZ) Collaborative Network. Dynamic Water Storage in western montane watersheds. </a:t>
            </a:r>
          </a:p>
          <a:p>
            <a:pPr marL="228600" indent="-228600">
              <a:spcBef>
                <a:spcPts val="600"/>
              </a:spcBef>
              <a:spcAft>
                <a:spcPts val="500"/>
              </a:spcAft>
            </a:pPr>
            <a:endParaRPr lang="en-US" dirty="0">
              <a:highlight>
                <a:srgbClr val="FFFF00"/>
              </a:highlight>
            </a:endParaRPr>
          </a:p>
          <a:p>
            <a:pPr marL="228600" marR="0" lvl="0" indent="-228600" algn="l" defTabSz="914400" rtl="0" eaLnBrk="1" fontAlgn="auto" latinLnBrk="0" hangingPunct="1">
              <a:lnSpc>
                <a:spcPct val="100000"/>
              </a:lnSpc>
              <a:spcBef>
                <a:spcPts val="600"/>
              </a:spcBef>
              <a:spcAft>
                <a:spcPts val="500"/>
              </a:spcAft>
              <a:buClrTx/>
              <a:buSzTx/>
              <a:buFontTx/>
              <a:buNone/>
              <a:tabLst/>
              <a:defRPr/>
            </a:pPr>
            <a:r>
              <a:rPr lang="en-US" b="1" dirty="0">
                <a:highlight>
                  <a:srgbClr val="FFFF00"/>
                </a:highlight>
              </a:rPr>
              <a:t>Network partner</a:t>
            </a:r>
            <a:r>
              <a:rPr lang="en-US" dirty="0">
                <a:highlight>
                  <a:srgbClr val="FFFF00"/>
                </a:highlight>
              </a:rPr>
              <a:t>: A network that NEON affiliates with for the purpose of improving research, e.g., LTER, LTAR</a:t>
            </a:r>
          </a:p>
          <a:p>
            <a:pPr marL="228600" marR="0" lvl="0" indent="-228600" algn="l" defTabSz="914400" rtl="0" eaLnBrk="1" fontAlgn="auto" latinLnBrk="0" hangingPunct="1">
              <a:lnSpc>
                <a:spcPct val="100000"/>
              </a:lnSpc>
              <a:spcBef>
                <a:spcPts val="600"/>
              </a:spcBef>
              <a:spcAft>
                <a:spcPts val="500"/>
              </a:spcAft>
              <a:buClrTx/>
              <a:buSzTx/>
              <a:buFontTx/>
              <a:buNone/>
              <a:tabLst/>
              <a:defRPr/>
            </a:pPr>
            <a:r>
              <a:rPr lang="en-US" dirty="0">
                <a:highlight>
                  <a:srgbClr val="FFFF00"/>
                </a:highlight>
                <a:cs typeface="Calibri"/>
              </a:rPr>
              <a:t>--</a:t>
            </a:r>
            <a:r>
              <a:rPr lang="en-US" b="1" dirty="0">
                <a:highlight>
                  <a:srgbClr val="FFFF00"/>
                </a:highlight>
                <a:cs typeface="Calibri"/>
              </a:rPr>
              <a:t>LTAR</a:t>
            </a:r>
            <a:r>
              <a:rPr lang="en-US" dirty="0">
                <a:highlight>
                  <a:srgbClr val="FFFF00"/>
                </a:highlight>
                <a:cs typeface="Calibri"/>
              </a:rPr>
              <a:t>: </a:t>
            </a:r>
            <a:r>
              <a:rPr lang="en-US" sz="1200" b="0" i="0" kern="1200" dirty="0">
                <a:solidFill>
                  <a:schemeClr val="tx1"/>
                </a:solidFill>
                <a:effectLst/>
                <a:highlight>
                  <a:srgbClr val="FFFF00"/>
                </a:highlight>
                <a:latin typeface="Times New Roman"/>
                <a:cs typeface="Times New Roman"/>
              </a:rPr>
              <a:t>NEON sites are </a:t>
            </a:r>
            <a:r>
              <a:rPr lang="en-US" sz="1200" b="0" i="0" kern="1200" dirty="0" err="1">
                <a:solidFill>
                  <a:schemeClr val="tx1"/>
                </a:solidFill>
                <a:effectLst/>
                <a:highlight>
                  <a:srgbClr val="FFFF00"/>
                </a:highlight>
                <a:latin typeface="Times New Roman"/>
                <a:cs typeface="Times New Roman"/>
              </a:rPr>
              <a:t>colocated</a:t>
            </a:r>
            <a:r>
              <a:rPr lang="en-US" sz="1200" b="0" i="0" kern="1200" dirty="0">
                <a:solidFill>
                  <a:schemeClr val="tx1"/>
                </a:solidFill>
                <a:effectLst/>
                <a:highlight>
                  <a:srgbClr val="FFFF00"/>
                </a:highlight>
                <a:latin typeface="Times New Roman"/>
                <a:cs typeface="Times New Roman"/>
              </a:rPr>
              <a:t> with many LTAR locations. </a:t>
            </a:r>
            <a:r>
              <a:rPr lang="en-US" dirty="0">
                <a:highlight>
                  <a:srgbClr val="FFFF00"/>
                </a:highlight>
                <a:latin typeface="Times New Roman"/>
                <a:cs typeface="Times New Roman"/>
              </a:rPr>
              <a:t>Already working together, but would like to increase collaboration: agricultural activities across the Observatory, beyond co-located sites</a:t>
            </a:r>
          </a:p>
          <a:p>
            <a:pPr marL="228600" marR="0" lvl="0" indent="-228600" algn="l" defTabSz="914400" rtl="0" eaLnBrk="1" fontAlgn="auto" latinLnBrk="0" hangingPunct="1">
              <a:lnSpc>
                <a:spcPct val="100000"/>
              </a:lnSpc>
              <a:spcBef>
                <a:spcPts val="600"/>
              </a:spcBef>
              <a:spcAft>
                <a:spcPts val="500"/>
              </a:spcAft>
              <a:buClrTx/>
              <a:buSzTx/>
              <a:buFontTx/>
              <a:buNone/>
              <a:tabLst/>
              <a:defRPr/>
            </a:pPr>
            <a:r>
              <a:rPr lang="en-US" sz="1200" b="0" i="0" kern="1200" dirty="0">
                <a:solidFill>
                  <a:schemeClr val="tx1"/>
                </a:solidFill>
                <a:effectLst/>
                <a:highlight>
                  <a:srgbClr val="FFFF00"/>
                </a:highlight>
                <a:latin typeface="Times New Roman"/>
                <a:cs typeface="Times New Roman"/>
              </a:rPr>
              <a:t>--</a:t>
            </a:r>
            <a:r>
              <a:rPr lang="en-US" sz="1200" b="1" i="0" kern="1200" dirty="0">
                <a:solidFill>
                  <a:schemeClr val="tx1"/>
                </a:solidFill>
                <a:effectLst/>
                <a:highlight>
                  <a:srgbClr val="FFFF00"/>
                </a:highlight>
                <a:latin typeface="Times New Roman"/>
                <a:cs typeface="Times New Roman"/>
              </a:rPr>
              <a:t>LTER: </a:t>
            </a:r>
            <a:endParaRPr lang="en-US" sz="1200" b="0" i="0" kern="1200" dirty="0">
              <a:solidFill>
                <a:schemeClr val="tx1"/>
              </a:solidFill>
              <a:effectLst/>
              <a:highlight>
                <a:srgbClr val="FFFF00"/>
              </a:highlight>
              <a:latin typeface="Times New Roman"/>
              <a:cs typeface="Times New Roman"/>
            </a:endParaRPr>
          </a:p>
          <a:p>
            <a:pPr marL="228600" indent="-228600">
              <a:spcBef>
                <a:spcPts val="600"/>
              </a:spcBef>
              <a:spcAft>
                <a:spcPts val="500"/>
              </a:spcAft>
            </a:pPr>
            <a:endParaRPr lang="en-US" b="1" dirty="0">
              <a:highlight>
                <a:srgbClr val="FFFF00"/>
              </a:highlight>
            </a:endParaRPr>
          </a:p>
          <a:p>
            <a:pPr marL="228600" indent="-228600">
              <a:spcBef>
                <a:spcPts val="600"/>
              </a:spcBef>
              <a:spcAft>
                <a:spcPts val="500"/>
              </a:spcAft>
            </a:pPr>
            <a:r>
              <a:rPr lang="en-US" b="1" dirty="0">
                <a:highlight>
                  <a:srgbClr val="FFFF00"/>
                </a:highlight>
              </a:rPr>
              <a:t>Education</a:t>
            </a:r>
            <a:r>
              <a:rPr lang="en-US" dirty="0">
                <a:highlight>
                  <a:srgbClr val="FFFF00"/>
                </a:highlight>
              </a:rPr>
              <a:t>: An organization that develops or co-develops educational materials using NEON data, EDSIN</a:t>
            </a:r>
            <a:endParaRPr lang="en-US" dirty="0">
              <a:highlight>
                <a:srgbClr val="FFFF00"/>
              </a:highlight>
              <a:cs typeface="Calibri"/>
            </a:endParaRPr>
          </a:p>
          <a:p>
            <a:pPr marL="228600" indent="-228600">
              <a:spcBef>
                <a:spcPts val="600"/>
              </a:spcBef>
              <a:spcAft>
                <a:spcPts val="500"/>
              </a:spcAft>
            </a:pPr>
            <a:endParaRPr lang="en-US" dirty="0">
              <a:highlight>
                <a:srgbClr val="FFFF00"/>
              </a:highlight>
            </a:endParaRPr>
          </a:p>
          <a:p>
            <a:pPr marL="228600" indent="-228600">
              <a:spcBef>
                <a:spcPts val="600"/>
              </a:spcBef>
              <a:spcAft>
                <a:spcPts val="500"/>
              </a:spcAft>
            </a:pPr>
            <a:r>
              <a:rPr lang="en-US" b="1" dirty="0">
                <a:highlight>
                  <a:srgbClr val="FFFF00"/>
                </a:highlight>
              </a:rPr>
              <a:t>Contracted partner:</a:t>
            </a:r>
            <a:r>
              <a:rPr lang="en-US" dirty="0">
                <a:highlight>
                  <a:srgbClr val="FFFF00"/>
                </a:highlight>
              </a:rPr>
              <a:t> An organization that is contracted to develop key products for NEON, MGRAST</a:t>
            </a:r>
          </a:p>
          <a:p>
            <a:pPr marL="228600" indent="-228600">
              <a:spcBef>
                <a:spcPts val="600"/>
              </a:spcBef>
              <a:spcAft>
                <a:spcPts val="500"/>
              </a:spcAft>
            </a:pPr>
            <a:endParaRPr lang="en-US" dirty="0">
              <a:highlight>
                <a:srgbClr val="FFFF00"/>
              </a:highlight>
              <a:cs typeface="Calibri"/>
            </a:endParaRPr>
          </a:p>
          <a:p>
            <a:pPr>
              <a:spcBef>
                <a:spcPts val="600"/>
              </a:spcBef>
              <a:spcAft>
                <a:spcPts val="500"/>
              </a:spcAft>
            </a:pPr>
            <a:r>
              <a:rPr lang="en-US" b="1" dirty="0">
                <a:highlight>
                  <a:srgbClr val="FFFF00"/>
                </a:highlight>
              </a:rPr>
              <a:t>Data project: </a:t>
            </a:r>
            <a:r>
              <a:rPr lang="en-US" dirty="0">
                <a:highlight>
                  <a:srgbClr val="FFFF00"/>
                </a:highlight>
              </a:rPr>
              <a:t>An organization that harvests, uses, or shares NEON data for particular types of research programs </a:t>
            </a:r>
            <a:endParaRPr lang="en-US" dirty="0">
              <a:highlight>
                <a:srgbClr val="FFFF00"/>
              </a:highlight>
              <a:cs typeface="Calibri"/>
            </a:endParaRPr>
          </a:p>
          <a:p>
            <a:endParaRPr lang="en-US" b="1" dirty="0">
              <a:highlight>
                <a:srgbClr val="FFFF00"/>
              </a:highlight>
              <a:latin typeface="Times New Roman"/>
              <a:cs typeface="Times New Roman"/>
            </a:endParaRPr>
          </a:p>
          <a:p>
            <a:r>
              <a:rPr lang="en-US" dirty="0">
                <a:highlight>
                  <a:srgbClr val="FFFF00"/>
                </a:highlight>
                <a:latin typeface="Times New Roman"/>
                <a:cs typeface="Times New Roman"/>
              </a:rPr>
              <a:t>Site Hosts: </a:t>
            </a:r>
            <a:r>
              <a:rPr lang="en-US" dirty="0">
                <a:highlight>
                  <a:srgbClr val="FFFF00"/>
                </a:highlight>
              </a:rPr>
              <a:t>We don't own land; all of these orgs are groups that we have good working relationships with – from gov agencies to nonprofits to universities, private landowners.  </a:t>
            </a:r>
          </a:p>
          <a:p>
            <a:r>
              <a:rPr lang="en-US" dirty="0">
                <a:highlight>
                  <a:srgbClr val="FFFF00"/>
                </a:highlight>
              </a:rPr>
              <a:t>Diverse groups that we collaborate with, from gov to non-profit</a:t>
            </a:r>
          </a:p>
          <a:p>
            <a:r>
              <a:rPr lang="en-US" dirty="0">
                <a:highlight>
                  <a:srgbClr val="FFFF00"/>
                </a:highlight>
              </a:rPr>
              <a:t>Federal (USFS, USFWS, DOE, Army Corps, US Coast Guard, BLM, NPS) Site Agreements:  32 </a:t>
            </a:r>
          </a:p>
          <a:p>
            <a:pPr>
              <a:spcBef>
                <a:spcPct val="30000"/>
              </a:spcBef>
              <a:spcAft>
                <a:spcPct val="0"/>
              </a:spcAft>
            </a:pPr>
            <a:r>
              <a:rPr lang="en-US" dirty="0">
                <a:highlight>
                  <a:srgbClr val="FFFF00"/>
                </a:highlight>
              </a:rPr>
              <a:t>University/Institution:  26 </a:t>
            </a:r>
          </a:p>
          <a:p>
            <a:pPr>
              <a:spcBef>
                <a:spcPct val="30000"/>
              </a:spcBef>
              <a:spcAft>
                <a:spcPct val="0"/>
              </a:spcAft>
            </a:pPr>
            <a:r>
              <a:rPr lang="en-US" dirty="0">
                <a:highlight>
                  <a:srgbClr val="FFFF00"/>
                </a:highlight>
              </a:rPr>
              <a:t>Private (Including foundations, institutions, State and City): 28</a:t>
            </a:r>
          </a:p>
          <a:p>
            <a:pPr>
              <a:spcBef>
                <a:spcPct val="30000"/>
              </a:spcBef>
              <a:spcAft>
                <a:spcPct val="0"/>
              </a:spcAft>
            </a:pPr>
            <a:r>
              <a:rPr lang="en-US" dirty="0">
                <a:highlight>
                  <a:srgbClr val="FFFF00"/>
                </a:highlight>
              </a:rPr>
              <a:t>275 total permits as of January 19, 2018</a:t>
            </a:r>
            <a:endParaRPr lang="en-US" dirty="0">
              <a:highlight>
                <a:srgbClr val="FFFF00"/>
              </a:highlight>
              <a:cs typeface="Calibri"/>
            </a:endParaRPr>
          </a:p>
          <a:p>
            <a:endParaRPr lang="en-US" b="1" dirty="0">
              <a:highlight>
                <a:srgbClr val="FFFF00"/>
              </a:highlight>
              <a:latin typeface="Times New Roman"/>
              <a:cs typeface="Times New Roman"/>
            </a:endParaRPr>
          </a:p>
          <a:p>
            <a:r>
              <a:rPr lang="en-US" sz="1200" b="1" i="0" kern="1200" dirty="0">
                <a:solidFill>
                  <a:schemeClr val="tx1"/>
                </a:solidFill>
                <a:effectLst/>
                <a:highlight>
                  <a:srgbClr val="FFFF00"/>
                </a:highlight>
                <a:latin typeface="Times New Roman"/>
                <a:cs typeface="Times New Roman"/>
              </a:rPr>
              <a:t>DOE</a:t>
            </a:r>
            <a:r>
              <a:rPr lang="en-US" dirty="0">
                <a:highlight>
                  <a:srgbClr val="FFFF00"/>
                </a:highlight>
                <a:latin typeface="Times New Roman"/>
                <a:cs typeface="Times New Roman"/>
              </a:rPr>
              <a:t>: </a:t>
            </a:r>
            <a:endParaRPr lang="en-US" dirty="0">
              <a:highlight>
                <a:srgbClr val="FFFF00"/>
              </a:highlight>
              <a:cs typeface="Calibri"/>
            </a:endParaRPr>
          </a:p>
          <a:p>
            <a:r>
              <a:rPr lang="en-US" sz="1200" b="0" i="0" u="sng" kern="1200" dirty="0" err="1">
                <a:solidFill>
                  <a:schemeClr val="tx1"/>
                </a:solidFill>
                <a:effectLst/>
                <a:highlight>
                  <a:srgbClr val="FFFF00"/>
                </a:highlight>
                <a:latin typeface="Times New Roman"/>
                <a:cs typeface="Times New Roman"/>
              </a:rPr>
              <a:t>Ameriflux</a:t>
            </a:r>
            <a:r>
              <a:rPr lang="en-US" sz="1200" b="0" i="0" u="sng" kern="1200" dirty="0">
                <a:solidFill>
                  <a:schemeClr val="tx1"/>
                </a:solidFill>
                <a:effectLst/>
                <a:highlight>
                  <a:srgbClr val="FFFF00"/>
                </a:highlight>
                <a:latin typeface="Times New Roman"/>
                <a:cs typeface="Times New Roman"/>
              </a:rPr>
              <a:t>:</a:t>
            </a:r>
            <a:endParaRPr lang="en-US" u="sng" dirty="0">
              <a:highlight>
                <a:srgbClr val="FFFF00"/>
              </a:highlight>
              <a:cs typeface="Times New Roman"/>
            </a:endParaRPr>
          </a:p>
          <a:p>
            <a:pPr>
              <a:defRPr/>
            </a:pPr>
            <a:r>
              <a:rPr lang="en-US" sz="1200" kern="1200" dirty="0">
                <a:solidFill>
                  <a:schemeClr val="tx1"/>
                </a:solidFill>
                <a:effectLst/>
                <a:highlight>
                  <a:srgbClr val="FFFF00"/>
                </a:highlight>
                <a:latin typeface="Times New Roman"/>
                <a:cs typeface="Times New Roman"/>
              </a:rPr>
              <a:t>NEON’s most widely used data, Surface-Atmosphere Exchange (SAE), are harvested by </a:t>
            </a:r>
            <a:r>
              <a:rPr lang="en-US" sz="1200" kern="1200" dirty="0" err="1">
                <a:solidFill>
                  <a:schemeClr val="tx1"/>
                </a:solidFill>
                <a:effectLst/>
                <a:highlight>
                  <a:srgbClr val="FFFF00"/>
                </a:highlight>
                <a:latin typeface="Times New Roman"/>
                <a:cs typeface="Times New Roman"/>
              </a:rPr>
              <a:t>Ameriflux</a:t>
            </a:r>
            <a:r>
              <a:rPr lang="en-US" sz="1200" kern="1200" dirty="0">
                <a:solidFill>
                  <a:schemeClr val="tx1"/>
                </a:solidFill>
                <a:effectLst/>
                <a:highlight>
                  <a:srgbClr val="FFFF00"/>
                </a:highlight>
                <a:latin typeface="Times New Roman"/>
                <a:cs typeface="Times New Roman"/>
              </a:rPr>
              <a:t> and posted on their website.</a:t>
            </a:r>
            <a:r>
              <a:rPr lang="en-US" dirty="0">
                <a:highlight>
                  <a:srgbClr val="FFFF00"/>
                </a:highlight>
                <a:latin typeface="Times New Roman"/>
                <a:cs typeface="Times New Roman"/>
              </a:rPr>
              <a:t> </a:t>
            </a:r>
            <a:r>
              <a:rPr lang="en-US" sz="1200" kern="1200" dirty="0">
                <a:solidFill>
                  <a:schemeClr val="tx1"/>
                </a:solidFill>
                <a:effectLst/>
                <a:highlight>
                  <a:srgbClr val="FFFF00"/>
                </a:highlight>
                <a:latin typeface="Times New Roman"/>
                <a:cs typeface="Times New Roman"/>
              </a:rPr>
              <a:t> They are developing six derived data products (temporally interpolated products) that we will make available on the NEON data portal. Further, in March 2020 </a:t>
            </a:r>
            <a:r>
              <a:rPr lang="en-US" sz="1200" i="1" kern="1200" dirty="0">
                <a:solidFill>
                  <a:schemeClr val="tx1"/>
                </a:solidFill>
                <a:effectLst/>
                <a:highlight>
                  <a:srgbClr val="FFFF00"/>
                </a:highlight>
                <a:latin typeface="Times New Roman"/>
                <a:cs typeface="Times New Roman"/>
              </a:rPr>
              <a:t>via</a:t>
            </a:r>
            <a:r>
              <a:rPr lang="en-US" sz="1200" kern="1200" dirty="0">
                <a:solidFill>
                  <a:schemeClr val="tx1"/>
                </a:solidFill>
                <a:effectLst/>
                <a:highlight>
                  <a:srgbClr val="FFFF00"/>
                </a:highlight>
                <a:latin typeface="Times New Roman"/>
                <a:cs typeface="Times New Roman"/>
              </a:rPr>
              <a:t> </a:t>
            </a:r>
            <a:r>
              <a:rPr lang="en-US" sz="1200" kern="1200" dirty="0" err="1">
                <a:solidFill>
                  <a:schemeClr val="tx1"/>
                </a:solidFill>
                <a:effectLst/>
                <a:highlight>
                  <a:srgbClr val="FFFF00"/>
                </a:highlight>
                <a:latin typeface="Times New Roman"/>
                <a:cs typeface="Times New Roman"/>
              </a:rPr>
              <a:t>AmeriFlux</a:t>
            </a:r>
            <a:r>
              <a:rPr lang="en-US" sz="1200" kern="1200" dirty="0">
                <a:solidFill>
                  <a:schemeClr val="tx1"/>
                </a:solidFill>
                <a:effectLst/>
                <a:highlight>
                  <a:srgbClr val="FFFF00"/>
                </a:highlight>
                <a:latin typeface="Times New Roman"/>
                <a:cs typeface="Times New Roman"/>
              </a:rPr>
              <a:t>, NEON Terrestrial Instrument System (TIS) sites became registered with the FLUXCOM globally gridded flux initiative (Jung et al., 2020).</a:t>
            </a:r>
            <a:r>
              <a:rPr lang="en-US" dirty="0">
                <a:highlight>
                  <a:srgbClr val="FFFF00"/>
                </a:highlight>
                <a:latin typeface="Times New Roman"/>
                <a:cs typeface="Times New Roman"/>
              </a:rPr>
              <a:t> </a:t>
            </a:r>
            <a:r>
              <a:rPr lang="en-US" sz="1200" kern="1200" dirty="0">
                <a:solidFill>
                  <a:schemeClr val="tx1"/>
                </a:solidFill>
                <a:effectLst/>
                <a:highlight>
                  <a:srgbClr val="FFFF00"/>
                </a:highlight>
                <a:latin typeface="Times New Roman"/>
                <a:cs typeface="Times New Roman"/>
              </a:rPr>
              <a:t> This is fundamental to move NEON TIS data from NEON field sites into community models (Metzger, 2019) with data from hundreds of other sites.</a:t>
            </a:r>
            <a:r>
              <a:rPr lang="en-US" dirty="0">
                <a:highlight>
                  <a:srgbClr val="FFFF00"/>
                </a:highlight>
                <a:latin typeface="Times New Roman"/>
                <a:cs typeface="Times New Roman"/>
              </a:rPr>
              <a:t> </a:t>
            </a:r>
          </a:p>
          <a:p>
            <a:pPr>
              <a:defRPr/>
            </a:pPr>
            <a:r>
              <a:rPr lang="en-US" u="sng" dirty="0">
                <a:highlight>
                  <a:srgbClr val="FFFF00"/>
                </a:highlight>
                <a:latin typeface="Times New Roman"/>
                <a:cs typeface="Times New Roman"/>
              </a:rPr>
              <a:t>EMSL:  </a:t>
            </a:r>
            <a:endParaRPr lang="en-US" u="sng" dirty="0">
              <a:highlight>
                <a:srgbClr val="FFFF00"/>
              </a:highlight>
              <a:cs typeface="Times New Roman"/>
            </a:endParaRPr>
          </a:p>
          <a:p>
            <a:r>
              <a:rPr lang="en-US" dirty="0">
                <a:highlight>
                  <a:srgbClr val="FFFF00"/>
                </a:highlight>
                <a:latin typeface="Times New Roman"/>
                <a:cs typeface="Times New Roman"/>
              </a:rPr>
              <a:t>Partnership with Environmental Molecular Sciences Laboratory (a DOE user facility) to target synergies between the NEON </a:t>
            </a:r>
            <a:r>
              <a:rPr lang="en-US" dirty="0" err="1">
                <a:highlight>
                  <a:srgbClr val="FFFF00"/>
                </a:highlight>
                <a:latin typeface="Times New Roman"/>
                <a:cs typeface="Times New Roman"/>
              </a:rPr>
              <a:t>biorep</a:t>
            </a:r>
            <a:r>
              <a:rPr lang="en-US" dirty="0">
                <a:highlight>
                  <a:srgbClr val="FFFF00"/>
                </a:highlight>
                <a:latin typeface="Times New Roman"/>
                <a:cs typeface="Times New Roman"/>
              </a:rPr>
              <a:t> and the high powered instrumentation at EMSL and the Joint Genome Institute. The call went live this year and should repeat in the future. </a:t>
            </a:r>
          </a:p>
          <a:p>
            <a:endParaRPr lang="en-US" dirty="0">
              <a:highlight>
                <a:srgbClr val="FFFF00"/>
              </a:highlight>
              <a:latin typeface="Times New Roman"/>
              <a:cs typeface="Times New Roman"/>
            </a:endParaRPr>
          </a:p>
          <a:p>
            <a:r>
              <a:rPr lang="en-US" sz="1200" b="1" i="0" kern="1200" dirty="0">
                <a:solidFill>
                  <a:schemeClr val="tx1"/>
                </a:solidFill>
                <a:effectLst/>
                <a:highlight>
                  <a:srgbClr val="FFFF00"/>
                </a:highlight>
                <a:latin typeface="Times New Roman"/>
                <a:cs typeface="Times New Roman"/>
              </a:rPr>
              <a:t>NASA</a:t>
            </a:r>
            <a:r>
              <a:rPr lang="en-US" sz="1200" b="0" i="0" kern="1200" dirty="0">
                <a:solidFill>
                  <a:schemeClr val="tx1"/>
                </a:solidFill>
                <a:effectLst/>
                <a:highlight>
                  <a:srgbClr val="FFFF00"/>
                </a:highlight>
                <a:latin typeface="Times New Roman"/>
                <a:cs typeface="Times New Roman"/>
              </a:rPr>
              <a:t>:</a:t>
            </a:r>
            <a:br>
              <a:rPr lang="en-US" sz="1200" b="0" i="0" kern="1200" dirty="0">
                <a:effectLst/>
                <a:highlight>
                  <a:srgbClr val="FFFF00"/>
                </a:highlight>
                <a:latin typeface="Times New Roman" pitchFamily="18" charset="0"/>
                <a:cs typeface="Times New Roman"/>
              </a:rPr>
            </a:br>
            <a:r>
              <a:rPr lang="en-US" sz="1200" b="0" i="0" kern="1200" dirty="0">
                <a:solidFill>
                  <a:schemeClr val="tx1"/>
                </a:solidFill>
                <a:effectLst/>
                <a:highlight>
                  <a:srgbClr val="FFFF00"/>
                </a:highlight>
                <a:latin typeface="Times New Roman"/>
                <a:cs typeface="Times New Roman"/>
              </a:rPr>
              <a:t>NEON </a:t>
            </a:r>
            <a:r>
              <a:rPr lang="en-US" sz="1200" b="0" i="0" u="sng" kern="1200" dirty="0">
                <a:solidFill>
                  <a:schemeClr val="tx1"/>
                </a:solidFill>
                <a:effectLst/>
                <a:highlight>
                  <a:srgbClr val="FFFF00"/>
                </a:highlight>
                <a:latin typeface="Times New Roman"/>
                <a:cs typeface="Times New Roman"/>
              </a:rPr>
              <a:t>MALIBU </a:t>
            </a:r>
            <a:r>
              <a:rPr lang="en-US" sz="1200" b="0" i="0" kern="1200" dirty="0">
                <a:solidFill>
                  <a:schemeClr val="tx1"/>
                </a:solidFill>
                <a:effectLst/>
                <a:highlight>
                  <a:srgbClr val="FFFF00"/>
                </a:highlight>
                <a:latin typeface="Times New Roman"/>
                <a:cs typeface="Times New Roman"/>
              </a:rPr>
              <a:t>(a joint project of </a:t>
            </a:r>
            <a:r>
              <a:rPr lang="en-US" sz="1200" b="0" i="0" u="none" strike="noStrike" kern="1200" dirty="0">
                <a:solidFill>
                  <a:schemeClr val="tx1"/>
                </a:solidFill>
                <a:effectLst/>
                <a:highlight>
                  <a:srgbClr val="FFFF00"/>
                </a:highlight>
                <a:latin typeface="Times New Roman"/>
                <a:cs typeface="Times New Roman"/>
                <a:hlinkClick r:id="rId3"/>
              </a:rPr>
              <a:t>NASA’s Terrestrial Ecology Program</a:t>
            </a:r>
            <a:r>
              <a:rPr lang="en-US" sz="1200" b="0" i="0" kern="1200" dirty="0">
                <a:solidFill>
                  <a:schemeClr val="tx1"/>
                </a:solidFill>
                <a:effectLst/>
                <a:highlight>
                  <a:srgbClr val="FFFF00"/>
                </a:highlight>
                <a:latin typeface="Times New Roman"/>
                <a:cs typeface="Times New Roman"/>
              </a:rPr>
              <a:t>, </a:t>
            </a:r>
            <a:r>
              <a:rPr lang="en-US" sz="1200" b="0" i="0" u="none" strike="noStrike" kern="1200" dirty="0">
                <a:solidFill>
                  <a:schemeClr val="tx1"/>
                </a:solidFill>
                <a:effectLst/>
                <a:highlight>
                  <a:srgbClr val="FFFF00"/>
                </a:highlight>
                <a:latin typeface="Times New Roman"/>
                <a:cs typeface="Times New Roman"/>
                <a:hlinkClick r:id="rId4"/>
              </a:rPr>
              <a:t>NOAA/NESDIS/STAR</a:t>
            </a:r>
            <a:r>
              <a:rPr lang="en-US" sz="1200" b="0" i="0" kern="1200" dirty="0">
                <a:solidFill>
                  <a:schemeClr val="tx1"/>
                </a:solidFill>
                <a:effectLst/>
                <a:highlight>
                  <a:srgbClr val="FFFF00"/>
                </a:highlight>
                <a:latin typeface="Times New Roman"/>
                <a:cs typeface="Times New Roman"/>
              </a:rPr>
              <a:t>, and </a:t>
            </a:r>
            <a:r>
              <a:rPr lang="en-US" sz="1200" b="0" i="0" u="none" strike="noStrike" kern="1200" dirty="0">
                <a:solidFill>
                  <a:schemeClr val="tx1"/>
                </a:solidFill>
                <a:effectLst/>
                <a:highlight>
                  <a:srgbClr val="FFFF00"/>
                </a:highlight>
                <a:latin typeface="Times New Roman"/>
                <a:cs typeface="Times New Roman"/>
                <a:hlinkClick r:id="rId5"/>
              </a:rPr>
              <a:t>BlackSwift technologies</a:t>
            </a:r>
            <a:r>
              <a:rPr lang="en-US" sz="1200" b="0" i="0" kern="1200" dirty="0">
                <a:solidFill>
                  <a:schemeClr val="tx1"/>
                </a:solidFill>
                <a:effectLst/>
                <a:highlight>
                  <a:srgbClr val="FFFF00"/>
                </a:highlight>
                <a:latin typeface="Times New Roman"/>
                <a:cs typeface="Times New Roman"/>
              </a:rPr>
              <a:t>) is using NEON data to verify that the satellite-derived time series data we are getting from above are accurate and reliable over time. WE deliver our data through </a:t>
            </a:r>
            <a:r>
              <a:rPr lang="en-US" sz="1200" b="0" i="0" kern="1200" dirty="0" err="1">
                <a:solidFill>
                  <a:schemeClr val="tx1"/>
                </a:solidFill>
                <a:effectLst/>
                <a:highlight>
                  <a:srgbClr val="FFFF00"/>
                </a:highlight>
                <a:latin typeface="Times New Roman"/>
                <a:cs typeface="Times New Roman"/>
              </a:rPr>
              <a:t>Aeronet</a:t>
            </a:r>
            <a:r>
              <a:rPr lang="en-US" sz="1200" b="0" i="0" kern="1200" dirty="0">
                <a:solidFill>
                  <a:schemeClr val="tx1"/>
                </a:solidFill>
                <a:effectLst/>
                <a:highlight>
                  <a:srgbClr val="FFFF00"/>
                </a:highlight>
                <a:latin typeface="Times New Roman"/>
                <a:cs typeface="Times New Roman"/>
              </a:rPr>
              <a:t>.</a:t>
            </a:r>
            <a:r>
              <a:rPr lang="en-US" dirty="0">
                <a:highlight>
                  <a:srgbClr val="FFFF00"/>
                </a:highlight>
                <a:latin typeface="Times New Roman"/>
                <a:cs typeface="Times New Roman"/>
              </a:rPr>
              <a:t> MALIBU is part of a major and ongoing investment by NASA GSFC to develop enhanced multi-angular remote sensing techniques using small Unmanned Aircraft System (s-UAS) platforms.</a:t>
            </a:r>
            <a:br>
              <a:rPr lang="en-US" sz="1200" b="0" i="0" kern="1200" dirty="0">
                <a:effectLst/>
                <a:highlight>
                  <a:srgbClr val="FFFF00"/>
                </a:highlight>
                <a:latin typeface="Times New Roman" pitchFamily="18" charset="0"/>
                <a:cs typeface="Times New Roman"/>
              </a:rPr>
            </a:br>
            <a:r>
              <a:rPr lang="en-US" sz="1200" b="0" i="0" u="sng" kern="1200" dirty="0">
                <a:solidFill>
                  <a:schemeClr val="tx1"/>
                </a:solidFill>
                <a:effectLst/>
                <a:highlight>
                  <a:srgbClr val="FFFF00"/>
                </a:highlight>
                <a:latin typeface="Times New Roman"/>
                <a:cs typeface="Times New Roman"/>
              </a:rPr>
              <a:t>JPL</a:t>
            </a:r>
            <a:r>
              <a:rPr lang="en-US" sz="1200" b="0" i="0" kern="1200" dirty="0">
                <a:solidFill>
                  <a:schemeClr val="tx1"/>
                </a:solidFill>
                <a:effectLst/>
                <a:highlight>
                  <a:srgbClr val="FFFF00"/>
                </a:highlight>
                <a:latin typeface="Times New Roman"/>
                <a:cs typeface="Times New Roman"/>
              </a:rPr>
              <a:t>: (2011) NEON contracted with JPL for imaging spectrometers needed to complete the instrumentation to fully operate its Airborne Observation Platform (AOP).</a:t>
            </a:r>
          </a:p>
          <a:p>
            <a:r>
              <a:rPr lang="en-US" sz="1200" b="0" i="0" u="sng" kern="1200" dirty="0" err="1">
                <a:solidFill>
                  <a:schemeClr val="tx1"/>
                </a:solidFill>
                <a:effectLst/>
                <a:highlight>
                  <a:srgbClr val="FFFF00"/>
                </a:highlight>
                <a:latin typeface="Times New Roman"/>
                <a:cs typeface="Times New Roman"/>
              </a:rPr>
              <a:t>ABoVE</a:t>
            </a:r>
            <a:r>
              <a:rPr lang="en-US" sz="1200" b="0" i="0" kern="1200" dirty="0">
                <a:solidFill>
                  <a:schemeClr val="tx1"/>
                </a:solidFill>
                <a:effectLst/>
                <a:highlight>
                  <a:srgbClr val="FFFF00"/>
                </a:highlight>
                <a:latin typeface="Times New Roman"/>
                <a:cs typeface="Times New Roman"/>
              </a:rPr>
              <a:t>: Arctic Boreal Vulnerability Experiment</a:t>
            </a:r>
            <a:r>
              <a:rPr lang="en-US" dirty="0">
                <a:highlight>
                  <a:srgbClr val="FFFF00"/>
                </a:highlight>
                <a:latin typeface="Times New Roman"/>
                <a:cs typeface="Times New Roman"/>
              </a:rPr>
              <a:t>. NEON has been called essential to the program, the data from our field sites in Alaska.</a:t>
            </a:r>
            <a:endParaRPr lang="en-US" sz="1200" b="0" i="0" kern="1200" dirty="0">
              <a:solidFill>
                <a:schemeClr val="tx1"/>
              </a:solidFill>
              <a:effectLst/>
              <a:highlight>
                <a:srgbClr val="FFFF00"/>
              </a:highlight>
              <a:cs typeface="Times New Roman"/>
            </a:endParaRPr>
          </a:p>
          <a:p>
            <a:r>
              <a:rPr lang="en-US" u="sng" dirty="0">
                <a:highlight>
                  <a:srgbClr val="FFFF00"/>
                </a:highlight>
                <a:latin typeface="Times New Roman"/>
                <a:cs typeface="Times New Roman"/>
              </a:rPr>
              <a:t>AERONET</a:t>
            </a:r>
            <a:r>
              <a:rPr lang="en-US" dirty="0">
                <a:highlight>
                  <a:srgbClr val="FFFF00"/>
                </a:highlight>
                <a:latin typeface="Times New Roman"/>
                <a:cs typeface="Times New Roman"/>
              </a:rPr>
              <a:t>: Our CIMEL data products are generated and hosted in partnership with NASA .</a:t>
            </a:r>
          </a:p>
          <a:p>
            <a:endParaRPr lang="en-US" sz="1200" b="0" i="0" kern="1200" dirty="0">
              <a:solidFill>
                <a:schemeClr val="tx1"/>
              </a:solidFill>
              <a:effectLst/>
              <a:highlight>
                <a:srgbClr val="FFFF00"/>
              </a:highlight>
              <a:latin typeface="Times New Roman" pitchFamily="18" charset="0"/>
              <a:cs typeface="Times New Roman"/>
            </a:endParaRPr>
          </a:p>
          <a:p>
            <a:pPr>
              <a:defRPr/>
            </a:pPr>
            <a:r>
              <a:rPr lang="en-US" b="1" dirty="0">
                <a:highlight>
                  <a:srgbClr val="FFFF00"/>
                </a:highlight>
                <a:latin typeface="Times New Roman"/>
                <a:cs typeface="Times New Roman"/>
              </a:rPr>
              <a:t>USDA:</a:t>
            </a:r>
            <a:endParaRPr lang="en-US" b="1" dirty="0">
              <a:highlight>
                <a:srgbClr val="FFFF00"/>
              </a:highlight>
              <a:cs typeface="Times New Roman"/>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sng" kern="1200" dirty="0">
                <a:solidFill>
                  <a:schemeClr val="tx1"/>
                </a:solidFill>
                <a:effectLst/>
                <a:highlight>
                  <a:srgbClr val="FFFF00"/>
                </a:highlight>
                <a:latin typeface="Times New Roman"/>
                <a:cs typeface="Times New Roman"/>
              </a:rPr>
              <a:t>LTAR</a:t>
            </a:r>
            <a:r>
              <a:rPr lang="en-US" sz="1200" b="0" i="0" kern="1200" dirty="0">
                <a:solidFill>
                  <a:schemeClr val="tx1"/>
                </a:solidFill>
                <a:effectLst/>
                <a:highlight>
                  <a:srgbClr val="FFFF00"/>
                </a:highlight>
                <a:latin typeface="Times New Roman"/>
                <a:cs typeface="Times New Roman"/>
              </a:rPr>
              <a:t>: NEON sites are </a:t>
            </a:r>
            <a:r>
              <a:rPr lang="en-US" sz="1200" b="0" i="0" kern="1200" dirty="0" err="1">
                <a:solidFill>
                  <a:schemeClr val="tx1"/>
                </a:solidFill>
                <a:effectLst/>
                <a:highlight>
                  <a:srgbClr val="FFFF00"/>
                </a:highlight>
                <a:latin typeface="Times New Roman"/>
                <a:cs typeface="Times New Roman"/>
              </a:rPr>
              <a:t>colocated</a:t>
            </a:r>
            <a:r>
              <a:rPr lang="en-US" sz="1200" b="0" i="0" kern="1200" dirty="0">
                <a:solidFill>
                  <a:schemeClr val="tx1"/>
                </a:solidFill>
                <a:effectLst/>
                <a:highlight>
                  <a:srgbClr val="FFFF00"/>
                </a:highlight>
                <a:latin typeface="Times New Roman"/>
                <a:cs typeface="Times New Roman"/>
              </a:rPr>
              <a:t> with many LTAR locations. </a:t>
            </a:r>
            <a:r>
              <a:rPr lang="en-US" dirty="0">
                <a:highlight>
                  <a:srgbClr val="FFFF00"/>
                </a:highlight>
                <a:latin typeface="Times New Roman"/>
                <a:cs typeface="Times New Roman"/>
              </a:rPr>
              <a:t>Already working together, but would like to increase collaboration: agricultural activities across the Observatory, beyond co-located sites</a:t>
            </a:r>
            <a:endParaRPr lang="en-US" sz="1200" b="0" i="0" kern="1200" dirty="0">
              <a:solidFill>
                <a:schemeClr val="tx1"/>
              </a:solidFill>
              <a:effectLst/>
              <a:highlight>
                <a:srgbClr val="FFFF00"/>
              </a:highlight>
              <a:latin typeface="Times New Roman"/>
              <a:cs typeface="Times New Roman"/>
            </a:endParaRPr>
          </a:p>
          <a:p>
            <a:r>
              <a:rPr lang="en-US" u="sng" dirty="0">
                <a:highlight>
                  <a:srgbClr val="FFFF00"/>
                </a:highlight>
                <a:latin typeface="Times New Roman"/>
                <a:cs typeface="Times New Roman"/>
              </a:rPr>
              <a:t>NRCS</a:t>
            </a:r>
            <a:r>
              <a:rPr lang="en-US" dirty="0">
                <a:highlight>
                  <a:srgbClr val="FFFF00"/>
                </a:highlight>
                <a:latin typeface="Times New Roman"/>
                <a:cs typeface="Times New Roman"/>
              </a:rPr>
              <a:t>: Natural Resources Conservation Service. At each site we collect intact blocks of soil to calibrate the soil moisture sensors to the local soil type. To do this we dig a single temporary soil pit at each terrestrial site, collaborate with local NRCS soil scientists to identify the different soil horizons, and collect up to 6 intact blocks representative of different soil horizons. These blocks of soils were used to calibrate soil sensors and generate diffusivity values. We also collected samples for the </a:t>
            </a:r>
            <a:r>
              <a:rPr lang="en-US" dirty="0" err="1">
                <a:highlight>
                  <a:srgbClr val="FFFF00"/>
                </a:highlight>
                <a:latin typeface="Times New Roman"/>
                <a:cs typeface="Times New Roman"/>
              </a:rPr>
              <a:t>megapit</a:t>
            </a:r>
            <a:r>
              <a:rPr lang="en-US" dirty="0">
                <a:highlight>
                  <a:srgbClr val="FFFF00"/>
                </a:highlight>
                <a:latin typeface="Times New Roman"/>
                <a:cs typeface="Times New Roman"/>
              </a:rPr>
              <a:t> archive (which are </a:t>
            </a:r>
            <a:r>
              <a:rPr lang="en-US" dirty="0" err="1">
                <a:highlight>
                  <a:srgbClr val="FFFF00"/>
                </a:highlight>
                <a:latin typeface="Times New Roman"/>
                <a:cs typeface="Times New Roman"/>
              </a:rPr>
              <a:t>availble</a:t>
            </a:r>
            <a:r>
              <a:rPr lang="en-US" dirty="0">
                <a:highlight>
                  <a:srgbClr val="FFFF00"/>
                </a:highlight>
                <a:latin typeface="Times New Roman"/>
                <a:cs typeface="Times New Roman"/>
              </a:rPr>
              <a:t>).  NRCS also did a one time site-wide survey.</a:t>
            </a:r>
          </a:p>
          <a:p>
            <a:endParaRPr lang="en-US" dirty="0">
              <a:highlight>
                <a:srgbClr val="FFFF00"/>
              </a:highlight>
              <a:latin typeface="Times New Roman"/>
              <a:cs typeface="Times New Roman"/>
            </a:endParaRPr>
          </a:p>
          <a:p>
            <a:r>
              <a:rPr lang="en-US" b="1" dirty="0">
                <a:highlight>
                  <a:srgbClr val="FFFF00"/>
                </a:highlight>
                <a:latin typeface="Times New Roman"/>
                <a:cs typeface="Times New Roman"/>
              </a:rPr>
              <a:t>NOAA</a:t>
            </a:r>
            <a:r>
              <a:rPr lang="en-US" dirty="0">
                <a:highlight>
                  <a:srgbClr val="FFFF00"/>
                </a:highlight>
                <a:latin typeface="Times New Roman"/>
                <a:cs typeface="Times New Roman"/>
              </a:rPr>
              <a:t>:</a:t>
            </a:r>
          </a:p>
          <a:p>
            <a:r>
              <a:rPr lang="en-US" dirty="0">
                <a:highlight>
                  <a:srgbClr val="FFFF00"/>
                </a:highlight>
                <a:latin typeface="Times New Roman"/>
                <a:cs typeface="Times New Roman"/>
              </a:rPr>
              <a:t>NOAA uses NEON data in several line items: Global Monitoring Division, National Centers for Environmental Information (formerly NCDC), National Data Buoy Center, and National Geophysical Data Center.</a:t>
            </a:r>
            <a:endParaRPr lang="en-US" sz="1200" kern="1200" dirty="0">
              <a:solidFill>
                <a:schemeClr val="tx1"/>
              </a:solidFill>
              <a:effectLst/>
              <a:highlight>
                <a:srgbClr val="FFFF00"/>
              </a:highlight>
              <a:latin typeface="+mn-lt"/>
              <a:ea typeface="+mn-ea"/>
              <a:cs typeface="+mn-cs"/>
            </a:endParaRPr>
          </a:p>
          <a:p>
            <a:pPr lvl="0"/>
            <a:endParaRPr lang="en-US" sz="1200" kern="1200" dirty="0">
              <a:solidFill>
                <a:schemeClr val="tx1"/>
              </a:solidFill>
              <a:effectLst/>
              <a:latin typeface="+mn-lt"/>
              <a:ea typeface="+mn-ea"/>
              <a:cs typeface="+mn-cs"/>
            </a:endParaRPr>
          </a:p>
          <a:p>
            <a:endParaRPr lang="en-US" dirty="0">
              <a:latin typeface="Times New Roman"/>
              <a:cs typeface="Times New Roman"/>
            </a:endParaRPr>
          </a:p>
        </p:txBody>
      </p:sp>
      <p:sp>
        <p:nvSpPr>
          <p:cNvPr id="4" name="Slide Number Placeholder 3"/>
          <p:cNvSpPr>
            <a:spLocks noGrp="1"/>
          </p:cNvSpPr>
          <p:nvPr>
            <p:ph type="sldNum" sz="quarter" idx="5"/>
          </p:nvPr>
        </p:nvSpPr>
        <p:spPr/>
        <p:txBody>
          <a:bodyPr/>
          <a:lstStyle/>
          <a:p>
            <a:fld id="{A50507A9-1FAB-4DB9-AD97-947B11A6CA8B}" type="slidenum">
              <a:rPr lang="en-US" smtClean="0"/>
              <a:pPr/>
              <a:t>20</a:t>
            </a:fld>
            <a:endParaRPr lang="en-US"/>
          </a:p>
        </p:txBody>
      </p:sp>
    </p:spTree>
    <p:extLst>
      <p:ext uri="{BB962C8B-B14F-4D97-AF65-F5344CB8AC3E}">
        <p14:creationId xmlns:p14="http://schemas.microsoft.com/office/powerpoint/2010/main" val="1556371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We partner with approximately 30 different labs to conduct sample analyses and a subset of those partners are pictured here</a:t>
            </a:r>
          </a:p>
        </p:txBody>
      </p:sp>
      <p:sp>
        <p:nvSpPr>
          <p:cNvPr id="4" name="Slide Number Placeholder 3"/>
          <p:cNvSpPr>
            <a:spLocks noGrp="1"/>
          </p:cNvSpPr>
          <p:nvPr>
            <p:ph type="sldNum" sz="quarter" idx="10"/>
          </p:nvPr>
        </p:nvSpPr>
        <p:spPr/>
        <p:txBody>
          <a:bodyPr/>
          <a:lstStyle/>
          <a:p>
            <a:fld id="{AA537934-768C-4C37-BAD1-E522F3AEBAF7}" type="slidenum">
              <a:rPr lang="en-US" smtClean="0"/>
              <a:t>21</a:t>
            </a:fld>
            <a:endParaRPr lang="en-US"/>
          </a:p>
        </p:txBody>
      </p:sp>
    </p:spTree>
    <p:extLst>
      <p:ext uri="{BB962C8B-B14F-4D97-AF65-F5344CB8AC3E}">
        <p14:creationId xmlns:p14="http://schemas.microsoft.com/office/powerpoint/2010/main" val="3616774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pPr/>
              <a:t>22</a:t>
            </a:fld>
            <a:endParaRPr lang="en-US" dirty="0"/>
          </a:p>
        </p:txBody>
      </p:sp>
    </p:spTree>
    <p:extLst>
      <p:ext uri="{BB962C8B-B14F-4D97-AF65-F5344CB8AC3E}">
        <p14:creationId xmlns:p14="http://schemas.microsoft.com/office/powerpoint/2010/main" val="805828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Battelle’s NEON program, fully funded by the National Science Foundation, </a:t>
            </a:r>
            <a:r>
              <a:rPr lang="en-US" sz="1200" u="sng" kern="1200" dirty="0">
                <a:solidFill>
                  <a:schemeClr val="tx1"/>
                </a:solidFill>
                <a:effectLst/>
                <a:latin typeface="+mn-lt"/>
                <a:ea typeface="+mn-ea"/>
                <a:cs typeface="+mn-cs"/>
              </a:rPr>
              <a:t>enables</a:t>
            </a:r>
            <a:r>
              <a:rPr lang="en-US" sz="1200" kern="1200" dirty="0">
                <a:solidFill>
                  <a:schemeClr val="tx1"/>
                </a:solidFill>
                <a:effectLst/>
                <a:latin typeface="+mn-lt"/>
                <a:ea typeface="+mn-ea"/>
                <a:cs typeface="+mn-cs"/>
              </a:rPr>
              <a:t> large-scale ecological work - by virtue of scale of data and samples and through use of the infrastructure and other resources</a:t>
            </a:r>
          </a:p>
          <a:p>
            <a:endParaRPr lang="en-US" dirty="0"/>
          </a:p>
          <a:p>
            <a:pPr lvl="1"/>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50507A9-1FAB-4DB9-AD97-947B11A6CA8B}" type="slidenum">
              <a:rPr lang="en-US" smtClean="0"/>
              <a:pPr/>
              <a:t>2</a:t>
            </a:fld>
            <a:endParaRPr lang="en-US"/>
          </a:p>
        </p:txBody>
      </p:sp>
    </p:spTree>
    <p:extLst>
      <p:ext uri="{BB962C8B-B14F-4D97-AF65-F5344CB8AC3E}">
        <p14:creationId xmlns:p14="http://schemas.microsoft.com/office/powerpoint/2010/main" val="515325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b="0" u="none" dirty="0">
                <a:latin typeface="Arial"/>
                <a:cs typeface="Arial"/>
              </a:rPr>
              <a:t>NEON</a:t>
            </a:r>
            <a:r>
              <a:rPr lang="en-US" dirty="0">
                <a:latin typeface="Arial"/>
                <a:cs typeface="Arial"/>
              </a:rPr>
              <a:t> </a:t>
            </a:r>
            <a:r>
              <a:rPr lang="en-US" sz="1200" b="0" u="none" dirty="0">
                <a:latin typeface="Arial"/>
                <a:cs typeface="Arial"/>
              </a:rPr>
              <a:t>is unique, an Observatory distributed across the U.S. including AK, HI, and PR - with 81 field sites (Terr and </a:t>
            </a:r>
            <a:r>
              <a:rPr lang="en-US" sz="1200" b="0" u="none" dirty="0" err="1">
                <a:latin typeface="Arial"/>
                <a:cs typeface="Arial"/>
              </a:rPr>
              <a:t>Aq</a:t>
            </a:r>
            <a:r>
              <a:rPr lang="en-US" sz="1200" b="0" u="none" dirty="0">
                <a:latin typeface="Arial"/>
                <a:cs typeface="Arial"/>
              </a:rPr>
              <a:t>), representing </a:t>
            </a:r>
            <a:r>
              <a:rPr lang="en-US" sz="1200" kern="1200" baseline="0" dirty="0">
                <a:solidFill>
                  <a:schemeClr val="tx1"/>
                </a:solidFill>
                <a:effectLst/>
                <a:latin typeface="Times New Roman" pitchFamily="18" charset="0"/>
                <a:ea typeface="+mn-ea"/>
                <a:cs typeface="+mn-cs"/>
              </a:rPr>
              <a:t>20 broad eco-climatic domains</a:t>
            </a:r>
            <a:r>
              <a:rPr lang="en-US" sz="1200" b="0" u="none" dirty="0">
                <a:latin typeface="Arial"/>
                <a:cs typeface="Arial"/>
              </a:rPr>
              <a:t>. </a:t>
            </a:r>
            <a:r>
              <a:rPr lang="en-US" sz="1200" dirty="0"/>
              <a:t>NEON provides a highly coordinated system of </a:t>
            </a:r>
            <a:r>
              <a:rPr lang="en-US" sz="1200" b="1" dirty="0"/>
              <a:t>Open Data </a:t>
            </a:r>
            <a:r>
              <a:rPr lang="en-US" sz="1200" dirty="0"/>
              <a:t>for monitoring over 180 critical ecological and environmental properties (or data products) at multiple spatial and temporal scales.​  </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kern="1200" dirty="0">
                <a:solidFill>
                  <a:schemeClr val="tx1"/>
                </a:solidFill>
                <a:effectLst/>
                <a:latin typeface="+mn-lt"/>
                <a:ea typeface="+mn-ea"/>
                <a:cs typeface="+mn-cs"/>
              </a:rPr>
              <a:t>NEON collects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data over broad</a:t>
            </a:r>
            <a:r>
              <a:rPr lang="en-US" sz="1200" kern="1200" baseline="0" dirty="0">
                <a:solidFill>
                  <a:schemeClr val="tx1"/>
                </a:solidFill>
                <a:effectLst/>
                <a:latin typeface="+mn-lt"/>
                <a:ea typeface="+mn-ea"/>
                <a:cs typeface="+mn-cs"/>
              </a:rPr>
              <a:t> spatial and temporal scales to enable understanding of the key drivers and responses of environmental change across these scales</a:t>
            </a:r>
          </a:p>
          <a:p>
            <a:r>
              <a:rPr lang="en-US" sz="1200" kern="1200" baseline="0" dirty="0">
                <a:solidFill>
                  <a:schemeClr val="tx1"/>
                </a:solidFill>
                <a:effectLst/>
                <a:latin typeface="+mn-lt"/>
                <a:ea typeface="+mn-ea"/>
                <a:cs typeface="+mn-cs"/>
              </a:rPr>
              <a:t>NEON collects data at 81 sites distributed throughout the 20 eco-climatic domains pictured here</a:t>
            </a:r>
          </a:p>
          <a:p>
            <a:r>
              <a:rPr lang="en-US" sz="1200" kern="1200" baseline="0" dirty="0">
                <a:solidFill>
                  <a:schemeClr val="tx1"/>
                </a:solidFill>
                <a:effectLst/>
                <a:latin typeface="+mn-lt"/>
                <a:ea typeface="+mn-ea"/>
                <a:cs typeface="+mn-cs"/>
              </a:rPr>
              <a:t>And the intent is to collect data across these domains for 30 years, with the observatory becoming fully operational in 2019</a:t>
            </a:r>
          </a:p>
          <a:p>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pPr marL="457200" marR="0" lvl="0" indent="-228600" algn="l" defTabSz="914400" rtl="0" eaLnBrk="1" fontAlgn="auto" latinLnBrk="0" hangingPunct="1">
              <a:lnSpc>
                <a:spcPct val="100000"/>
              </a:lnSpc>
              <a:spcBef>
                <a:spcPts val="0"/>
              </a:spcBef>
              <a:spcAft>
                <a:spcPts val="0"/>
              </a:spcAft>
              <a:buClrTx/>
              <a:buSzPts val="1400"/>
              <a:buFontTx/>
              <a:buNone/>
              <a:tabLst/>
              <a:defRPr/>
            </a:pPr>
            <a:endParaRPr lang="en-US" dirty="0"/>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200" b="0" u="none"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68375" rtl="0" eaLnBrk="0" fontAlgn="base" latinLnBrk="0" hangingPunct="0">
              <a:lnSpc>
                <a:spcPct val="100000"/>
              </a:lnSpc>
              <a:spcBef>
                <a:spcPct val="0"/>
              </a:spcBef>
              <a:spcAft>
                <a:spcPct val="0"/>
              </a:spcAft>
              <a:buClrTx/>
              <a:buSzTx/>
              <a:buFontTx/>
              <a:buNone/>
              <a:tabLst/>
              <a:defRPr/>
            </a:pPr>
            <a:fld id="{3E09EDD4-76B0-2144-883C-A0FB16EB0411}"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8375" rtl="0" eaLnBrk="0" fontAlgn="base" latinLnBrk="0" hangingPunct="0">
                <a:lnSpc>
                  <a:spcPct val="100000"/>
                </a:lnSpc>
                <a:spcBef>
                  <a:spcPct val="0"/>
                </a:spcBef>
                <a:spcAft>
                  <a:spcPct val="0"/>
                </a:spcAft>
                <a:buClrTx/>
                <a:buSzTx/>
                <a:buFontTx/>
                <a:buNone/>
                <a:tabLst/>
                <a:defRPr/>
              </a:pPr>
              <a:t>4</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28505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Times New Roman"/>
                <a:cs typeface="Times New Roman"/>
              </a:rPr>
              <a:t>collected using three different systems:</a:t>
            </a:r>
            <a:r>
              <a:rPr lang="en-US" sz="1200" kern="1200" dirty="0">
                <a:solidFill>
                  <a:schemeClr val="tx1"/>
                </a:solidFill>
                <a:effectLst/>
                <a:latin typeface="+mn-lt"/>
                <a:cs typeface="Times New Roman"/>
              </a:rPr>
              <a:t> </a:t>
            </a:r>
          </a:p>
          <a:p>
            <a:pPr marL="171450" indent="-171450">
              <a:buFont typeface="Arial" panose="020B0604020202020204" pitchFamily="34" charset="0"/>
              <a:buChar char="•"/>
              <a:defRPr/>
            </a:pPr>
            <a:r>
              <a:rPr lang="en-US" sz="1200" kern="1200" dirty="0">
                <a:solidFill>
                  <a:schemeClr val="tx1"/>
                </a:solidFill>
                <a:effectLst/>
                <a:latin typeface="+mn-lt"/>
                <a:cs typeface="Times New Roman"/>
              </a:rPr>
              <a:t> </a:t>
            </a:r>
            <a:r>
              <a:rPr lang="en-US" sz="1200" kern="1200" dirty="0">
                <a:solidFill>
                  <a:schemeClr val="tx1"/>
                </a:solidFill>
                <a:effectLst/>
                <a:latin typeface="Times New Roman"/>
                <a:cs typeface="Times New Roman"/>
              </a:rPr>
              <a:t>Automated instrument systems, which include meteorological and eddy flux data from the towers, </a:t>
            </a:r>
            <a:r>
              <a:rPr lang="en-US" sz="1200" kern="1200" dirty="0" err="1">
                <a:solidFill>
                  <a:schemeClr val="tx1"/>
                </a:solidFill>
                <a:effectLst/>
                <a:latin typeface="Times New Roman"/>
                <a:cs typeface="Times New Roman"/>
              </a:rPr>
              <a:t>phenocams</a:t>
            </a:r>
            <a:r>
              <a:rPr lang="en-US" sz="1200" kern="1200" dirty="0">
                <a:solidFill>
                  <a:schemeClr val="tx1"/>
                </a:solidFill>
                <a:effectLst/>
                <a:latin typeface="Times New Roman"/>
                <a:cs typeface="Times New Roman"/>
              </a:rPr>
              <a:t>, soil sensors, and ground and surface water sensors.</a:t>
            </a:r>
          </a:p>
          <a:p>
            <a:pPr marL="171450" indent="-171450">
              <a:buFont typeface="Arial" panose="020B0604020202020204" pitchFamily="34" charset="0"/>
              <a:buChar char="•"/>
              <a:defRPr/>
            </a:pPr>
            <a:r>
              <a:rPr lang="en-US" sz="1200" kern="1200" dirty="0">
                <a:solidFill>
                  <a:schemeClr val="tx1"/>
                </a:solidFill>
                <a:effectLst/>
                <a:latin typeface="Times New Roman"/>
                <a:cs typeface="Times New Roman"/>
              </a:rPr>
              <a:t>Observational sampling, which encompasses all of the observations and physical samples typically collected by people in the field. These include data </a:t>
            </a:r>
            <a:r>
              <a:rPr lang="en-US" sz="1200" dirty="0">
                <a:latin typeface="Times New Roman"/>
                <a:cs typeface="Times New Roman"/>
              </a:rPr>
              <a:t>e.g., from</a:t>
            </a:r>
            <a:r>
              <a:rPr lang="en-US" sz="1200" kern="1200" dirty="0">
                <a:solidFill>
                  <a:schemeClr val="tx1"/>
                </a:solidFill>
                <a:effectLst/>
                <a:latin typeface="Times New Roman"/>
                <a:cs typeface="Times New Roman"/>
              </a:rPr>
              <a:t> small mammal trapping; tick, mosquito and ground beetle sampling</a:t>
            </a:r>
            <a:r>
              <a:rPr lang="en-US" sz="1200" dirty="0">
                <a:latin typeface="Times New Roman"/>
                <a:cs typeface="Times New Roman"/>
              </a:rPr>
              <a:t>, etc.  </a:t>
            </a:r>
          </a:p>
          <a:p>
            <a:pPr marL="171450" indent="-171450">
              <a:buFont typeface="Arial" panose="020B0604020202020204" pitchFamily="34" charset="0"/>
              <a:buChar char="•"/>
              <a:defRPr/>
            </a:pPr>
            <a:r>
              <a:rPr lang="en-US" sz="1200" kern="1200" dirty="0">
                <a:solidFill>
                  <a:schemeClr val="tx1"/>
                </a:solidFill>
                <a:effectLst/>
                <a:latin typeface="Times New Roman" pitchFamily="18" charset="0"/>
                <a:ea typeface="+mn-ea"/>
                <a:cs typeface="+mn-cs"/>
              </a:rPr>
              <a:t>Airborne Observation Platform: remote sensing using light aircraft carrying instrument payloads to gather photos, lidar and hyperspectral data.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5"/>
          </p:nvPr>
        </p:nvSpPr>
        <p:spPr/>
        <p:txBody>
          <a:bodyPr/>
          <a:lstStyle/>
          <a:p>
            <a:fld id="{AA537934-768C-4C37-BAD1-E522F3AEBAF7}" type="slidenum">
              <a:rPr lang="en-US" smtClean="0"/>
              <a:t>5</a:t>
            </a:fld>
            <a:endParaRPr lang="en-US" dirty="0"/>
          </a:p>
        </p:txBody>
      </p:sp>
    </p:spTree>
    <p:extLst>
      <p:ext uri="{BB962C8B-B14F-4D97-AF65-F5344CB8AC3E}">
        <p14:creationId xmlns:p14="http://schemas.microsoft.com/office/powerpoint/2010/main" val="4075267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Times New Roman"/>
                <a:cs typeface="Times New Roman"/>
              </a:rPr>
              <a:t>collected using three different systems:</a:t>
            </a:r>
            <a:r>
              <a:rPr lang="en-US" sz="1200" kern="1200" dirty="0">
                <a:solidFill>
                  <a:schemeClr val="tx1"/>
                </a:solidFill>
                <a:effectLst/>
                <a:latin typeface="+mn-lt"/>
                <a:cs typeface="Times New Roman"/>
              </a:rPr>
              <a:t> </a:t>
            </a:r>
          </a:p>
          <a:p>
            <a:pPr marL="171450" indent="-171450">
              <a:buFont typeface="Arial" panose="020B0604020202020204" pitchFamily="34" charset="0"/>
              <a:buChar char="•"/>
              <a:defRPr/>
            </a:pPr>
            <a:r>
              <a:rPr lang="en-US" sz="1200" kern="1200" dirty="0">
                <a:solidFill>
                  <a:schemeClr val="tx1"/>
                </a:solidFill>
                <a:effectLst/>
                <a:latin typeface="+mn-lt"/>
                <a:cs typeface="Times New Roman"/>
              </a:rPr>
              <a:t> </a:t>
            </a:r>
            <a:r>
              <a:rPr lang="en-US" sz="1200" kern="1200" dirty="0">
                <a:solidFill>
                  <a:schemeClr val="tx1"/>
                </a:solidFill>
                <a:effectLst/>
                <a:latin typeface="Times New Roman"/>
                <a:cs typeface="Times New Roman"/>
              </a:rPr>
              <a:t>Automated instrument systems, which include meteorological and eddy flux data from the towers, </a:t>
            </a:r>
            <a:r>
              <a:rPr lang="en-US" sz="1200" kern="1200" dirty="0" err="1">
                <a:solidFill>
                  <a:schemeClr val="tx1"/>
                </a:solidFill>
                <a:effectLst/>
                <a:latin typeface="Times New Roman"/>
                <a:cs typeface="Times New Roman"/>
              </a:rPr>
              <a:t>phenocams</a:t>
            </a:r>
            <a:r>
              <a:rPr lang="en-US" sz="1200" kern="1200" dirty="0">
                <a:solidFill>
                  <a:schemeClr val="tx1"/>
                </a:solidFill>
                <a:effectLst/>
                <a:latin typeface="Times New Roman"/>
                <a:cs typeface="Times New Roman"/>
              </a:rPr>
              <a:t>, soil sensors, and ground and surface water sensors.</a:t>
            </a:r>
          </a:p>
          <a:p>
            <a:pPr marL="171450" indent="-171450">
              <a:buFont typeface="Arial" panose="020B0604020202020204" pitchFamily="34" charset="0"/>
              <a:buChar char="•"/>
              <a:defRPr/>
            </a:pPr>
            <a:r>
              <a:rPr lang="en-US" sz="1200" kern="1200" dirty="0">
                <a:solidFill>
                  <a:schemeClr val="tx1"/>
                </a:solidFill>
                <a:effectLst/>
                <a:latin typeface="Times New Roman"/>
                <a:cs typeface="Times New Roman"/>
              </a:rPr>
              <a:t>Observational sampling, which encompasses all of the observations and physical samples typically collected by people in the field. These include data </a:t>
            </a:r>
            <a:r>
              <a:rPr lang="en-US" sz="1200" dirty="0">
                <a:latin typeface="Times New Roman"/>
                <a:cs typeface="Times New Roman"/>
              </a:rPr>
              <a:t>e.g., from</a:t>
            </a:r>
            <a:r>
              <a:rPr lang="en-US" sz="1200" kern="1200" dirty="0">
                <a:solidFill>
                  <a:schemeClr val="tx1"/>
                </a:solidFill>
                <a:effectLst/>
                <a:latin typeface="Times New Roman"/>
                <a:cs typeface="Times New Roman"/>
              </a:rPr>
              <a:t> small mammal trapping; tick, mosquito and ground beetle sampling</a:t>
            </a:r>
            <a:r>
              <a:rPr lang="en-US" sz="1200" dirty="0">
                <a:latin typeface="Times New Roman"/>
                <a:cs typeface="Times New Roman"/>
              </a:rPr>
              <a:t>, etc.  </a:t>
            </a:r>
          </a:p>
          <a:p>
            <a:pPr marL="171450" indent="-171450">
              <a:buFont typeface="Arial" panose="020B0604020202020204" pitchFamily="34" charset="0"/>
              <a:buChar char="•"/>
              <a:defRPr/>
            </a:pPr>
            <a:r>
              <a:rPr lang="en-US" sz="1200" kern="1200" dirty="0">
                <a:solidFill>
                  <a:schemeClr val="tx1"/>
                </a:solidFill>
                <a:effectLst/>
                <a:latin typeface="Times New Roman" pitchFamily="18" charset="0"/>
                <a:ea typeface="+mn-ea"/>
                <a:cs typeface="+mn-cs"/>
              </a:rPr>
              <a:t>Airborne Observation Platform: remote sensing using light aircraft carrying instrument payloads to gather photos, lidar and hyperspectral data.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5"/>
          </p:nvPr>
        </p:nvSpPr>
        <p:spPr/>
        <p:txBody>
          <a:bodyPr/>
          <a:lstStyle/>
          <a:p>
            <a:fld id="{AA537934-768C-4C37-BAD1-E522F3AEBAF7}" type="slidenum">
              <a:rPr lang="en-US" smtClean="0"/>
              <a:t>6</a:t>
            </a:fld>
            <a:endParaRPr lang="en-US" dirty="0"/>
          </a:p>
        </p:txBody>
      </p:sp>
    </p:spTree>
    <p:extLst>
      <p:ext uri="{BB962C8B-B14F-4D97-AF65-F5344CB8AC3E}">
        <p14:creationId xmlns:p14="http://schemas.microsoft.com/office/powerpoint/2010/main" val="3515739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defRPr/>
            </a:pPr>
            <a:r>
              <a:rPr lang="en-US" dirty="0">
                <a:latin typeface="Times New Roman"/>
                <a:cs typeface="Times New Roman"/>
              </a:rPr>
              <a:t>Together, from three methods, Currently 182 </a:t>
            </a:r>
            <a:r>
              <a:rPr lang="en-US" dirty="0" err="1">
                <a:latin typeface="Times New Roman"/>
                <a:cs typeface="Times New Roman"/>
              </a:rPr>
              <a:t>dp</a:t>
            </a:r>
            <a:r>
              <a:rPr lang="en-US" dirty="0">
                <a:latin typeface="Times New Roman"/>
                <a:cs typeface="Times New Roman"/>
              </a:rPr>
              <a:t>. Standardization allows interoperability across data, across sites.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sz="1200" dirty="0">
                <a:latin typeface="Inter"/>
                <a:cs typeface="Arial"/>
              </a:rPr>
              <a:t>The data in a Release will never change and each data product will have an associated DOI for each Release – enables reproducibility</a:t>
            </a:r>
            <a:endParaRPr lang="en-US" dirty="0"/>
          </a:p>
          <a:p>
            <a:pPr marL="171450" indent="-171450">
              <a:buFont typeface="Arial"/>
              <a:buChar char="•"/>
            </a:pPr>
            <a:r>
              <a:rPr lang="en-US" dirty="0"/>
              <a:t>Through the DOIs, will be able to track the DOIs and impact</a:t>
            </a:r>
          </a:p>
          <a:p>
            <a:pPr marL="171450" indent="-171450">
              <a:buFont typeface="Arial"/>
              <a:buChar char="•"/>
            </a:pPr>
            <a:r>
              <a:rPr lang="en-US" dirty="0"/>
              <a:t>Data delivered to date are to be considered provisional – that is, subject to change as a result of data availability and quality reviews</a:t>
            </a:r>
            <a:endParaRPr lang="en-US" dirty="0">
              <a:cs typeface="Calibri"/>
            </a:endParaRPr>
          </a:p>
          <a:p>
            <a:pPr marL="171450" indent="-171450">
              <a:buFont typeface="Arial"/>
              <a:buChar char="•"/>
            </a:pPr>
            <a:r>
              <a:rPr lang="en-US" dirty="0"/>
              <a:t>Releases are planned to occur annually thereafter</a:t>
            </a:r>
            <a:endParaRPr lang="en-US" dirty="0">
              <a:cs typeface="Calibri"/>
            </a:endParaRPr>
          </a:p>
          <a:p>
            <a:pPr marL="171450" indent="-171450">
              <a:buFont typeface="Arial"/>
              <a:buChar char="•"/>
            </a:pPr>
            <a:r>
              <a:rPr lang="en-US" dirty="0"/>
              <a:t>The data in a release will never change and each data product will have an associated DOI for each release – enables reproducibility </a:t>
            </a:r>
            <a:endParaRPr lang="en-US" dirty="0">
              <a:cs typeface="Calibri"/>
            </a:endParaRPr>
          </a:p>
          <a:p>
            <a:r>
              <a:rPr lang="en-US" dirty="0"/>
              <a:t>More info:</a:t>
            </a:r>
            <a:endParaRPr lang="en-US" dirty="0">
              <a:cs typeface="Calibri"/>
            </a:endParaRPr>
          </a:p>
          <a:p>
            <a:r>
              <a:rPr lang="en-US" u="sng" dirty="0">
                <a:hlinkClick r:id="rId3"/>
              </a:rPr>
              <a:t>https://www.neonscience.org/data/about-data/data-processing-publication</a:t>
            </a:r>
            <a:endParaRPr lang="en-US" dirty="0"/>
          </a:p>
          <a:p>
            <a:endParaRPr lang="en-US" dirty="0">
              <a:cs typeface="Calibri"/>
            </a:endParaRPr>
          </a:p>
          <a:p>
            <a:pPr>
              <a:spcBef>
                <a:spcPts val="0"/>
              </a:spcBef>
              <a:spcAft>
                <a:spcPts val="0"/>
              </a:spcAft>
              <a:defRPr/>
            </a:pPr>
            <a:endParaRPr lang="en-US" dirty="0">
              <a:latin typeface="Times New Roman"/>
              <a:cs typeface="Times New Roman"/>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537934-768C-4C37-BAD1-E522F3AEBAF7}" type="slidenum">
              <a:rPr kumimoji="0" lang="en-US" sz="1200" b="0" i="0" u="none" strike="noStrike" kern="1200" cap="none" spc="0" normalizeH="0" baseline="0" noProof="0" smtClean="0">
                <a:ln>
                  <a:noFill/>
                </a:ln>
                <a:solidFill>
                  <a:srgbClr val="424242"/>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424242"/>
              </a:solidFill>
              <a:effectLst/>
              <a:uLnTx/>
              <a:uFillTx/>
              <a:latin typeface="Calibri"/>
              <a:ea typeface="+mn-ea"/>
              <a:cs typeface="+mn-cs"/>
            </a:endParaRPr>
          </a:p>
        </p:txBody>
      </p:sp>
    </p:spTree>
    <p:extLst>
      <p:ext uri="{BB962C8B-B14F-4D97-AF65-F5344CB8AC3E}">
        <p14:creationId xmlns:p14="http://schemas.microsoft.com/office/powerpoint/2010/main" val="3248734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Times New Roman"/>
              </a:rPr>
              <a:t>Research using NEON data and specimens is sharply climbing. Publications per year nearly tripled in 2021 over previous year, and marks greater usage of NEON data and resources since full operations in early 2019 (small lag, perhaps due to beginning of pandemic in 2020?)</a:t>
            </a:r>
          </a:p>
        </p:txBody>
      </p:sp>
      <p:sp>
        <p:nvSpPr>
          <p:cNvPr id="4" name="Slide Number Placeholder 3"/>
          <p:cNvSpPr>
            <a:spLocks noGrp="1"/>
          </p:cNvSpPr>
          <p:nvPr>
            <p:ph type="sldNum" sz="quarter" idx="5"/>
          </p:nvPr>
        </p:nvSpPr>
        <p:spPr/>
        <p:txBody>
          <a:bodyPr/>
          <a:lstStyle/>
          <a:p>
            <a:fld id="{A50507A9-1FAB-4DB9-AD97-947B11A6CA8B}" type="slidenum">
              <a:rPr lang="en-US" smtClean="0"/>
              <a:pPr/>
              <a:t>9</a:t>
            </a:fld>
            <a:endParaRPr lang="en-US"/>
          </a:p>
        </p:txBody>
      </p:sp>
    </p:spTree>
    <p:extLst>
      <p:ext uri="{BB962C8B-B14F-4D97-AF65-F5344CB8AC3E}">
        <p14:creationId xmlns:p14="http://schemas.microsoft.com/office/powerpoint/2010/main" val="2509944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Upper Big Creek (BIGC) is an aquatic NEON field site located in central California. It is a </a:t>
            </a:r>
            <a:r>
              <a:rPr lang="en-US" sz="1200" b="0" i="0" kern="1200" dirty="0" err="1">
                <a:solidFill>
                  <a:schemeClr val="tx1"/>
                </a:solidFill>
                <a:effectLst/>
                <a:latin typeface="+mn-lt"/>
                <a:ea typeface="+mn-ea"/>
                <a:cs typeface="+mn-cs"/>
              </a:rPr>
              <a:t>wadeable</a:t>
            </a:r>
            <a:r>
              <a:rPr lang="en-US" sz="1200" b="0" i="0" kern="1200" dirty="0">
                <a:solidFill>
                  <a:schemeClr val="tx1"/>
                </a:solidFill>
                <a:effectLst/>
                <a:latin typeface="+mn-lt"/>
                <a:ea typeface="+mn-ea"/>
                <a:cs typeface="+mn-cs"/>
              </a:rPr>
              <a:t> stream on the western slope of the Sierra Nevada Mountains </a:t>
            </a:r>
          </a:p>
          <a:p>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000" b="0" i="0" u="none" strike="noStrike" kern="1200" dirty="0">
                <a:solidFill>
                  <a:schemeClr val="tx1"/>
                </a:solidFill>
                <a:effectLst/>
                <a:latin typeface="+mn-lt"/>
                <a:ea typeface="+mn-ea"/>
                <a:cs typeface="+mn-cs"/>
              </a:rPr>
              <a:t>Here is a before (2019) and after (2021) photo from the D17 example I was talking about. These trees came down over the winter, this 2021 photo was taken during their spring sampling. </a:t>
            </a:r>
          </a:p>
          <a:p>
            <a:pPr marL="171450" indent="-171450">
              <a:buFont typeface="Arial" panose="020B0604020202020204" pitchFamily="34" charset="0"/>
              <a:buChar char="•"/>
            </a:pPr>
            <a:r>
              <a:rPr lang="en-US" sz="1000" b="0" i="0" u="none" strike="noStrike" kern="1200" dirty="0">
                <a:solidFill>
                  <a:schemeClr val="tx1"/>
                </a:solidFill>
                <a:effectLst/>
                <a:latin typeface="+mn-lt"/>
                <a:ea typeface="+mn-ea"/>
                <a:cs typeface="+mn-cs"/>
              </a:rPr>
              <a:t>To take this one step further, we have field science collect from the 2 most dominant habitat types (riffles, runs, pools) in a stream for the biological data products. The field scientists at BIGC after sending me this photo, thought that the habitat percentages had changed and that they should change their standard sample design to fit that. But we have an annual “rapid habitat assessment” protocol that they perform where they measure the size and characteristics of each habitat unit along the 1 km stream reach. When I analyzed the rapid habitat data from 2021, we found that there was no actual change in habitat percentages, it just looked like it changes to their eyes because of the trees in the channel. So using one of our standard protocols, we were able to verify that their normal sample design was still valid to use at the site and no change was warranted and they were able to continue sampling the same way as previous years, albeit around the downed trees, for their summer bout. (Stephanie Parker) </a:t>
            </a:r>
          </a:p>
          <a:p>
            <a:br>
              <a:rPr lang="en-US" sz="1000" dirty="0"/>
            </a:br>
            <a:endParaRPr lang="en-US" sz="1000" dirty="0"/>
          </a:p>
        </p:txBody>
      </p:sp>
      <p:sp>
        <p:nvSpPr>
          <p:cNvPr id="4" name="Slide Number Placeholder 3"/>
          <p:cNvSpPr>
            <a:spLocks noGrp="1"/>
          </p:cNvSpPr>
          <p:nvPr>
            <p:ph type="sldNum" sz="quarter" idx="5"/>
          </p:nvPr>
        </p:nvSpPr>
        <p:spPr/>
        <p:txBody>
          <a:bodyPr/>
          <a:lstStyle/>
          <a:p>
            <a:fld id="{AA537934-768C-4C37-BAD1-E522F3AEBAF7}" type="slidenum">
              <a:rPr lang="en-US" smtClean="0"/>
              <a:t>10</a:t>
            </a:fld>
            <a:endParaRPr lang="en-US" dirty="0"/>
          </a:p>
        </p:txBody>
      </p:sp>
    </p:spTree>
    <p:extLst>
      <p:ext uri="{BB962C8B-B14F-4D97-AF65-F5344CB8AC3E}">
        <p14:creationId xmlns:p14="http://schemas.microsoft.com/office/powerpoint/2010/main" val="1079685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partner with Arizona State University to manage the NEON Biorepository where most of our diverse array of samples are ultimately curated. NEON collections are primarily archived at the NEON Biorepository located in Tempe, Arizona at the ASU Natural History Collections. Currently, more than 200,000 NEON specimens are archived at this facility.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Notwithstanding the restrictions to our collection efforts due to COVID, NEON will archive between 80 and 120k specimens annually – stored in conditions meant to maximize their long-term data potential. </a:t>
            </a:r>
            <a:r>
              <a:rPr lang="en-US" sz="1200" dirty="0">
                <a:solidFill>
                  <a:srgbClr val="7267AD"/>
                </a:solidFill>
                <a:latin typeface="Inter"/>
              </a:rPr>
              <a:t>NEON Biorepository </a:t>
            </a:r>
            <a:r>
              <a:rPr lang="en-US" sz="1200" dirty="0">
                <a:solidFill>
                  <a:srgbClr val="AA429A"/>
                </a:solidFill>
                <a:latin typeface="Inter"/>
              </a:rPr>
              <a:t>data</a:t>
            </a:r>
            <a:r>
              <a:rPr lang="en-US" sz="1200" dirty="0">
                <a:latin typeface="Inter"/>
              </a:rPr>
              <a:t> visibility and discoverability is greatly increased by publishing to </a:t>
            </a:r>
            <a:r>
              <a:rPr lang="en-US" sz="1200" dirty="0">
                <a:solidFill>
                  <a:srgbClr val="46AA99"/>
                </a:solidFill>
                <a:latin typeface="Inter"/>
              </a:rPr>
              <a:t>data aggregators.</a:t>
            </a:r>
            <a:endParaRPr lang="en-US" sz="1200" dirty="0">
              <a:latin typeface="Franklin Gothic Medium Cond" panose="020B0606030402020204" pitchFamily="34" charset="0"/>
            </a:endParaRPr>
          </a:p>
          <a:p>
            <a:pPr>
              <a:spcBef>
                <a:spcPct val="30000"/>
              </a:spcBef>
              <a:spcAft>
                <a:spcPct val="0"/>
              </a:spcAft>
            </a:pPr>
            <a:r>
              <a:rPr lang="en-US" dirty="0">
                <a:cs typeface="Calibri"/>
              </a:rPr>
              <a:t>Over </a:t>
            </a:r>
            <a:r>
              <a:rPr lang="en-US" dirty="0"/>
              <a:t>60% of samples are </a:t>
            </a:r>
            <a:r>
              <a:rPr lang="en-US" dirty="0" err="1"/>
              <a:t>cryo</a:t>
            </a:r>
            <a:r>
              <a:rPr lang="en-US" dirty="0"/>
              <a:t>!</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organismal samples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frozen soils,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 and dust filters that complement the National Atmospheric Deposition Program’s existing repository.</a:t>
            </a: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Some samples collected prior to 2018 have been archived at other institutions, as described on our website. Both NEON staff and Nico Franz at ASU are available to assist anyone interested in using NEON samples.</a:t>
            </a:r>
          </a:p>
          <a:p>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A537934-768C-4C37-BAD1-E522F3AEBAF7}" type="slidenum">
              <a:rPr lang="en-US" smtClean="0"/>
              <a:t>11</a:t>
            </a:fld>
            <a:endParaRPr lang="en-US"/>
          </a:p>
        </p:txBody>
      </p:sp>
    </p:spTree>
    <p:extLst>
      <p:ext uri="{BB962C8B-B14F-4D97-AF65-F5344CB8AC3E}">
        <p14:creationId xmlns:p14="http://schemas.microsoft.com/office/powerpoint/2010/main" val="161203996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tags" Target="../tags/tag5.xml"/><Relationship Id="rId7" Type="http://schemas.openxmlformats.org/officeDocument/2006/relationships/image" Target="../media/image1.emf"/><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jpeg"/><Relationship Id="rId4" Type="http://schemas.openxmlformats.org/officeDocument/2006/relationships/slideMaster" Target="../slideMasters/slideMaster1.xml"/><Relationship Id="rId9"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tags" Target="../tags/tag7.xml"/><Relationship Id="rId7" Type="http://schemas.openxmlformats.org/officeDocument/2006/relationships/image" Target="../media/image1.emf"/><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3.jpeg"/><Relationship Id="rId4" Type="http://schemas.openxmlformats.org/officeDocument/2006/relationships/slideMaster" Target="../slideMasters/slideMaster1.xml"/><Relationship Id="rId9"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EXTERNA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E7E556-DC80-45D2-96B5-FBFD0D2476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5" t="21277" r="-25" b="298"/>
          <a:stretch/>
        </p:blipFill>
        <p:spPr>
          <a:xfrm>
            <a:off x="3048" y="0"/>
            <a:ext cx="12188952" cy="6371772"/>
          </a:xfrm>
          <a:prstGeom prst="rect">
            <a:avLst/>
          </a:prstGeom>
        </p:spPr>
      </p:pic>
      <p:sp>
        <p:nvSpPr>
          <p:cNvPr id="15" name="Rectangle 14"/>
          <p:cNvSpPr/>
          <p:nvPr userDrawn="1"/>
        </p:nvSpPr>
        <p:spPr bwMode="gray">
          <a:xfrm>
            <a:off x="0" y="0"/>
            <a:ext cx="6364817" cy="6376987"/>
          </a:xfrm>
          <a:prstGeom prst="rect">
            <a:avLst/>
          </a:prstGeom>
          <a:gradFill flip="none" rotWithShape="1">
            <a:gsLst>
              <a:gs pos="0">
                <a:srgbClr val="000000">
                  <a:alpha val="40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803849330"/>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3829"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2118" y="1589"/>
                        <a:ext cx="2116" cy="1587"/>
                      </a:xfrm>
                      <a:prstGeom prst="rect">
                        <a:avLst/>
                      </a:prstGeom>
                    </p:spPr>
                  </p:pic>
                </p:oleObj>
              </mc:Fallback>
            </mc:AlternateContent>
          </a:graphicData>
        </a:graphic>
      </p:graphicFrame>
      <p:sp>
        <p:nvSpPr>
          <p:cNvPr id="20" name="Rectangle 19"/>
          <p:cNvSpPr/>
          <p:nvPr/>
        </p:nvSpPr>
        <p:spPr bwMode="gray">
          <a:xfrm>
            <a:off x="0" y="3483864"/>
            <a:ext cx="12192000" cy="2386584"/>
          </a:xfrm>
          <a:prstGeom prst="rect">
            <a:avLst/>
          </a:prstGeom>
          <a:solidFill>
            <a:srgbClr val="424242">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Subtitle 2"/>
          <p:cNvSpPr>
            <a:spLocks noGrp="1"/>
          </p:cNvSpPr>
          <p:nvPr>
            <p:ph type="subTitle" idx="1" hasCustomPrompt="1"/>
          </p:nvPr>
        </p:nvSpPr>
        <p:spPr bwMode="gray">
          <a:xfrm>
            <a:off x="466344" y="5138929"/>
            <a:ext cx="11256264" cy="621243"/>
          </a:xfrm>
        </p:spPr>
        <p:txBody>
          <a:bodyPr vert="horz" lIns="0" tIns="0" rIns="0" bIns="0" rtlCol="0">
            <a:noAutofit/>
          </a:bodyPr>
          <a:lstStyle>
            <a:lvl1pPr marL="342900" indent="-342900">
              <a:buFont typeface="Arial" pitchFamily="34" charset="0"/>
              <a:buNone/>
              <a:defRPr lang="en-US" sz="2100" dirty="0">
                <a:solidFill>
                  <a:schemeClr val="bg1"/>
                </a:solidFill>
              </a:defRPr>
            </a:lvl1pPr>
          </a:lstStyle>
          <a:p>
            <a:pPr marL="0" lvl="0" indent="0"/>
            <a:r>
              <a:rPr lang="en-US" dirty="0"/>
              <a:t>Click to edit master subtitle style</a:t>
            </a:r>
          </a:p>
        </p:txBody>
      </p:sp>
      <p:sp>
        <p:nvSpPr>
          <p:cNvPr id="8" name="Text Placeholder 7"/>
          <p:cNvSpPr>
            <a:spLocks noGrp="1"/>
          </p:cNvSpPr>
          <p:nvPr>
            <p:ph type="body" sz="quarter" idx="10" hasCustomPrompt="1"/>
          </p:nvPr>
        </p:nvSpPr>
        <p:spPr bwMode="gray">
          <a:xfrm>
            <a:off x="466344" y="457200"/>
            <a:ext cx="4471416" cy="2247900"/>
          </a:xfrm>
        </p:spPr>
        <p:txBody>
          <a:bodyPr>
            <a:normAutofit/>
          </a:bodyPr>
          <a:lstStyle>
            <a:lvl1pPr marL="0" indent="0">
              <a:spcBef>
                <a:spcPts val="0"/>
              </a:spcBef>
              <a:spcAft>
                <a:spcPts val="0"/>
              </a:spcAft>
              <a:buNone/>
              <a:defRPr sz="1300">
                <a:solidFill>
                  <a:schemeClr val="bg1"/>
                </a:solidFill>
              </a:defRPr>
            </a:lvl1pPr>
            <a:lvl2pPr marL="287338" indent="0">
              <a:buNone/>
              <a:defRPr>
                <a:solidFill>
                  <a:schemeClr val="bg1"/>
                </a:solidFill>
              </a:defRPr>
            </a:lvl2pPr>
            <a:lvl3pPr marL="515938" indent="0">
              <a:buNone/>
              <a:defRPr>
                <a:solidFill>
                  <a:schemeClr val="bg1"/>
                </a:solidFill>
              </a:defRPr>
            </a:lvl3pPr>
            <a:lvl4pPr marL="744538" indent="0">
              <a:buNone/>
              <a:defRPr>
                <a:solidFill>
                  <a:schemeClr val="bg1"/>
                </a:solidFill>
              </a:defRPr>
            </a:lvl4pPr>
            <a:lvl5pPr marL="973138" indent="0">
              <a:buNone/>
              <a:defRPr>
                <a:solidFill>
                  <a:schemeClr val="bg1"/>
                </a:solidFill>
              </a:defRPr>
            </a:lvl5pPr>
          </a:lstStyle>
          <a:p>
            <a:pPr lvl="0"/>
            <a:r>
              <a:rPr lang="en-US" dirty="0"/>
              <a:t>Presenter’s Name goes here</a:t>
            </a:r>
          </a:p>
          <a:p>
            <a:pPr lvl="0"/>
            <a:r>
              <a:rPr lang="en-US" dirty="0"/>
              <a:t>Presenter’s title</a:t>
            </a:r>
          </a:p>
          <a:p>
            <a:pPr lvl="0"/>
            <a:r>
              <a:rPr lang="en-US" dirty="0"/>
              <a:t>Location </a:t>
            </a:r>
          </a:p>
          <a:p>
            <a:pPr lvl="0"/>
            <a:r>
              <a:rPr lang="en-US" dirty="0"/>
              <a:t>Date</a:t>
            </a:r>
          </a:p>
        </p:txBody>
      </p:sp>
      <p:sp>
        <p:nvSpPr>
          <p:cNvPr id="2" name="Title 1"/>
          <p:cNvSpPr>
            <a:spLocks noGrp="1"/>
          </p:cNvSpPr>
          <p:nvPr>
            <p:ph type="ctrTitle" hasCustomPrompt="1"/>
          </p:nvPr>
        </p:nvSpPr>
        <p:spPr bwMode="white">
          <a:xfrm>
            <a:off x="466344" y="3483864"/>
            <a:ext cx="11256264" cy="1472184"/>
          </a:xfrm>
        </p:spPr>
        <p:txBody>
          <a:bodyPr anchor="b" anchorCtr="0">
            <a:noAutofit/>
          </a:bodyPr>
          <a:lstStyle>
            <a:lvl1pPr>
              <a:defRPr sz="4000" b="0">
                <a:solidFill>
                  <a:srgbClr val="5EAEE0"/>
                </a:solidFill>
              </a:defRPr>
            </a:lvl1pPr>
          </a:lstStyle>
          <a:p>
            <a:r>
              <a:rPr lang="en-US" dirty="0"/>
              <a:t>Click to Insert Title</a:t>
            </a:r>
          </a:p>
        </p:txBody>
      </p:sp>
      <p:sp>
        <p:nvSpPr>
          <p:cNvPr id="18" name="Slide Number Placeholder 5"/>
          <p:cNvSpPr>
            <a:spLocks noGrp="1"/>
          </p:cNvSpPr>
          <p:nvPr>
            <p:ph type="sldNum" sz="quarter" idx="4"/>
          </p:nvPr>
        </p:nvSpPr>
        <p:spPr>
          <a:xfrm>
            <a:off x="466344" y="6510528"/>
            <a:ext cx="557784"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graphicFrame>
        <p:nvGraphicFramePr>
          <p:cNvPr id="12" name="Object 11" descr="CONFIDENTIAL_TAG_0xFFEE" hidden="1">
            <a:extLst>
              <a:ext uri="{FF2B5EF4-FFF2-40B4-BE49-F238E27FC236}">
                <a16:creationId xmlns:a16="http://schemas.microsoft.com/office/drawing/2014/main" id="{499B7E60-15EF-459C-9A3B-3677A48F98A5}"/>
              </a:ext>
            </a:extLst>
          </p:cNvPr>
          <p:cNvGraphicFramePr>
            <a:graphicFrameLocks noChangeAspect="1"/>
          </p:cNvGraphicFramePr>
          <p:nvPr userDrawn="1">
            <p:custDataLst>
              <p:tags r:id="rId3"/>
            </p:custDataLst>
            <p:extLst>
              <p:ext uri="{D42A27DB-BD31-4B8C-83A1-F6EECF244321}">
                <p14:modId xmlns:p14="http://schemas.microsoft.com/office/powerpoint/2010/main" val="800350838"/>
              </p:ext>
            </p:ext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spid="_x0000_s3830" name="think-cell Slide" r:id="rId8" imgW="270" imgH="270" progId="TCLayout.ActiveDocument.1">
                  <p:embed/>
                </p:oleObj>
              </mc:Choice>
              <mc:Fallback>
                <p:oleObj name="think-cell Slide" r:id="rId8" imgW="270" imgH="270" progId="TCLayout.ActiveDocument.1">
                  <p:embed/>
                  <p:pic>
                    <p:nvPicPr>
                      <p:cNvPr id="4" name="Object 3" hidden="1"/>
                      <p:cNvPicPr/>
                      <p:nvPr/>
                    </p:nvPicPr>
                    <p:blipFill>
                      <a:blip r:embed="rId7"/>
                      <a:stretch>
                        <a:fillRect/>
                      </a:stretch>
                    </p:blipFill>
                    <p:spPr>
                      <a:xfrm>
                        <a:off x="2119" y="1589"/>
                        <a:ext cx="2116" cy="1587"/>
                      </a:xfrm>
                      <a:prstGeom prst="rect">
                        <a:avLst/>
                      </a:prstGeom>
                    </p:spPr>
                  </p:pic>
                </p:oleObj>
              </mc:Fallback>
            </mc:AlternateContent>
          </a:graphicData>
        </a:graphic>
      </p:graphicFrame>
      <p:sp>
        <p:nvSpPr>
          <p:cNvPr id="13" name="TextBox 12" descr="CONFIDENTIAL_TAG_0xFFEE">
            <a:extLst>
              <a:ext uri="{FF2B5EF4-FFF2-40B4-BE49-F238E27FC236}">
                <a16:creationId xmlns:a16="http://schemas.microsoft.com/office/drawing/2014/main" id="{185E49CE-B58B-41A5-B4B9-D0B7E797D639}"/>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21" name="Rectangle 20">
            <a:extLst>
              <a:ext uri="{FF2B5EF4-FFF2-40B4-BE49-F238E27FC236}">
                <a16:creationId xmlns:a16="http://schemas.microsoft.com/office/drawing/2014/main" id="{049D57AB-F6E3-4962-9666-795C7AE04C34}"/>
              </a:ext>
            </a:extLst>
          </p:cNvPr>
          <p:cNvSpPr/>
          <p:nvPr userDrawn="1"/>
        </p:nvSpPr>
        <p:spPr bwMode="gray">
          <a:xfrm flipH="1">
            <a:off x="5827183" y="0"/>
            <a:ext cx="6364817" cy="6376987"/>
          </a:xfrm>
          <a:prstGeom prst="rect">
            <a:avLst/>
          </a:prstGeom>
          <a:gradFill flip="none" rotWithShape="1">
            <a:gsLst>
              <a:gs pos="0">
                <a:srgbClr val="000000">
                  <a:alpha val="40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a:extLst>
              <a:ext uri="{FF2B5EF4-FFF2-40B4-BE49-F238E27FC236}">
                <a16:creationId xmlns:a16="http://schemas.microsoft.com/office/drawing/2014/main" id="{7B5A7193-6803-431B-AFD7-79EB55FC6AB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217857" y="414338"/>
            <a:ext cx="2505831" cy="914400"/>
          </a:xfrm>
          <a:prstGeom prst="rect">
            <a:avLst/>
          </a:prstGeom>
        </p:spPr>
      </p:pic>
      <p:sp>
        <p:nvSpPr>
          <p:cNvPr id="17" name="Rectangle 1">
            <a:extLst>
              <a:ext uri="{FF2B5EF4-FFF2-40B4-BE49-F238E27FC236}">
                <a16:creationId xmlns:a16="http://schemas.microsoft.com/office/drawing/2014/main" id="{4D277666-989F-49AB-B23A-9B4AE38BD5D3}"/>
              </a:ext>
            </a:extLst>
          </p:cNvPr>
          <p:cNvSpPr>
            <a:spLocks noChangeArrowheads="1"/>
          </p:cNvSpPr>
          <p:nvPr userDrawn="1"/>
        </p:nvSpPr>
        <p:spPr bwMode="auto">
          <a:xfrm>
            <a:off x="745236" y="6512680"/>
            <a:ext cx="9761897" cy="206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914112" rIns="0" bIns="914112" numCol="1" anchor="ctr"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535659"/>
                </a:solidFill>
                <a:effectLst/>
                <a:cs typeface="Arial" panose="020B0604020202020204" pitchFamily="34" charset="0"/>
              </a:rPr>
              <a:t>This material is based upon work supported by NSF’s National Ecological Observatory Network which is a major facility fully funded by the National Science Foundation</a:t>
            </a:r>
            <a:endParaRPr kumimoji="0" lang="en-US" altLang="en-US" sz="1000" b="0" i="0" u="none" strike="noStrike" cap="none" normalizeH="0" baseline="0" dirty="0">
              <a:ln>
                <a:noFill/>
              </a:ln>
              <a:solidFill>
                <a:schemeClr val="tx1"/>
              </a:solidFill>
              <a:effectLst/>
            </a:endParaRPr>
          </a:p>
        </p:txBody>
      </p:sp>
      <p:sp>
        <p:nvSpPr>
          <p:cNvPr id="5" name="Rectangle 4">
            <a:extLst>
              <a:ext uri="{FF2B5EF4-FFF2-40B4-BE49-F238E27FC236}">
                <a16:creationId xmlns:a16="http://schemas.microsoft.com/office/drawing/2014/main" id="{183FAA22-E6F3-8845-84D2-210230E67F10}"/>
              </a:ext>
            </a:extLst>
          </p:cNvPr>
          <p:cNvSpPr/>
          <p:nvPr userDrawn="1"/>
        </p:nvSpPr>
        <p:spPr bwMode="auto">
          <a:xfrm>
            <a:off x="10635175" y="6468324"/>
            <a:ext cx="1195754" cy="347472"/>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501674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INTERNA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E7E556-DC80-45D2-96B5-FBFD0D2476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5" t="21277" r="-25" b="298"/>
          <a:stretch/>
        </p:blipFill>
        <p:spPr>
          <a:xfrm>
            <a:off x="3048" y="0"/>
            <a:ext cx="12188952" cy="6371772"/>
          </a:xfrm>
          <a:prstGeom prst="rect">
            <a:avLst/>
          </a:prstGeom>
        </p:spPr>
      </p:pic>
      <p:sp>
        <p:nvSpPr>
          <p:cNvPr id="15" name="Rectangle 14"/>
          <p:cNvSpPr/>
          <p:nvPr userDrawn="1"/>
        </p:nvSpPr>
        <p:spPr bwMode="gray">
          <a:xfrm>
            <a:off x="0" y="0"/>
            <a:ext cx="6364817" cy="6376987"/>
          </a:xfrm>
          <a:prstGeom prst="rect">
            <a:avLst/>
          </a:prstGeom>
          <a:gradFill flip="none" rotWithShape="1">
            <a:gsLst>
              <a:gs pos="0">
                <a:srgbClr val="000000">
                  <a:alpha val="40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009144558"/>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9973" name="think-cell Slide" r:id="rId6" imgW="270" imgH="270" progId="TCLayout.ActiveDocument.1">
                  <p:embed/>
                </p:oleObj>
              </mc:Choice>
              <mc:Fallback>
                <p:oleObj name="think-cell Slide" r:id="rId6" imgW="270" imgH="270" progId="TCLayout.ActiveDocument.1">
                  <p:embed/>
                  <p:pic>
                    <p:nvPicPr>
                      <p:cNvPr id="4" name="Object 3" hidden="1"/>
                      <p:cNvPicPr/>
                      <p:nvPr/>
                    </p:nvPicPr>
                    <p:blipFill>
                      <a:blip r:embed="rId7"/>
                      <a:stretch>
                        <a:fillRect/>
                      </a:stretch>
                    </p:blipFill>
                    <p:spPr>
                      <a:xfrm>
                        <a:off x="2118" y="1589"/>
                        <a:ext cx="2116" cy="1587"/>
                      </a:xfrm>
                      <a:prstGeom prst="rect">
                        <a:avLst/>
                      </a:prstGeom>
                    </p:spPr>
                  </p:pic>
                </p:oleObj>
              </mc:Fallback>
            </mc:AlternateContent>
          </a:graphicData>
        </a:graphic>
      </p:graphicFrame>
      <p:sp>
        <p:nvSpPr>
          <p:cNvPr id="20" name="Rectangle 19"/>
          <p:cNvSpPr/>
          <p:nvPr/>
        </p:nvSpPr>
        <p:spPr bwMode="gray">
          <a:xfrm>
            <a:off x="0" y="3483864"/>
            <a:ext cx="12192000" cy="2386584"/>
          </a:xfrm>
          <a:prstGeom prst="rect">
            <a:avLst/>
          </a:prstGeom>
          <a:solidFill>
            <a:srgbClr val="424242">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Subtitle 2"/>
          <p:cNvSpPr>
            <a:spLocks noGrp="1"/>
          </p:cNvSpPr>
          <p:nvPr>
            <p:ph type="subTitle" idx="1" hasCustomPrompt="1"/>
          </p:nvPr>
        </p:nvSpPr>
        <p:spPr bwMode="gray">
          <a:xfrm>
            <a:off x="466344" y="5138929"/>
            <a:ext cx="11256264" cy="621243"/>
          </a:xfrm>
        </p:spPr>
        <p:txBody>
          <a:bodyPr vert="horz" lIns="0" tIns="0" rIns="0" bIns="0" rtlCol="0">
            <a:noAutofit/>
          </a:bodyPr>
          <a:lstStyle>
            <a:lvl1pPr marL="342900" indent="-342900">
              <a:buFont typeface="Arial" pitchFamily="34" charset="0"/>
              <a:buNone/>
              <a:defRPr lang="en-US" sz="2100" dirty="0">
                <a:solidFill>
                  <a:schemeClr val="bg1"/>
                </a:solidFill>
              </a:defRPr>
            </a:lvl1pPr>
          </a:lstStyle>
          <a:p>
            <a:pPr marL="0" lvl="0" indent="0"/>
            <a:r>
              <a:rPr lang="en-US" dirty="0"/>
              <a:t>Click to edit master subtitle style</a:t>
            </a:r>
          </a:p>
        </p:txBody>
      </p:sp>
      <p:sp>
        <p:nvSpPr>
          <p:cNvPr id="8" name="Text Placeholder 7"/>
          <p:cNvSpPr>
            <a:spLocks noGrp="1"/>
          </p:cNvSpPr>
          <p:nvPr>
            <p:ph type="body" sz="quarter" idx="10" hasCustomPrompt="1"/>
          </p:nvPr>
        </p:nvSpPr>
        <p:spPr bwMode="gray">
          <a:xfrm>
            <a:off x="466344" y="457200"/>
            <a:ext cx="4471416" cy="2247900"/>
          </a:xfrm>
        </p:spPr>
        <p:txBody>
          <a:bodyPr>
            <a:normAutofit/>
          </a:bodyPr>
          <a:lstStyle>
            <a:lvl1pPr marL="0" indent="0">
              <a:spcBef>
                <a:spcPts val="0"/>
              </a:spcBef>
              <a:spcAft>
                <a:spcPts val="0"/>
              </a:spcAft>
              <a:buNone/>
              <a:defRPr sz="1300">
                <a:solidFill>
                  <a:schemeClr val="bg1"/>
                </a:solidFill>
              </a:defRPr>
            </a:lvl1pPr>
            <a:lvl2pPr marL="287338" indent="0">
              <a:buNone/>
              <a:defRPr>
                <a:solidFill>
                  <a:schemeClr val="bg1"/>
                </a:solidFill>
              </a:defRPr>
            </a:lvl2pPr>
            <a:lvl3pPr marL="515938" indent="0">
              <a:buNone/>
              <a:defRPr>
                <a:solidFill>
                  <a:schemeClr val="bg1"/>
                </a:solidFill>
              </a:defRPr>
            </a:lvl3pPr>
            <a:lvl4pPr marL="744538" indent="0">
              <a:buNone/>
              <a:defRPr>
                <a:solidFill>
                  <a:schemeClr val="bg1"/>
                </a:solidFill>
              </a:defRPr>
            </a:lvl4pPr>
            <a:lvl5pPr marL="973138" indent="0">
              <a:buNone/>
              <a:defRPr>
                <a:solidFill>
                  <a:schemeClr val="bg1"/>
                </a:solidFill>
              </a:defRPr>
            </a:lvl5pPr>
          </a:lstStyle>
          <a:p>
            <a:pPr lvl="0"/>
            <a:r>
              <a:rPr lang="en-US" dirty="0"/>
              <a:t>Presenter’s Name goes here</a:t>
            </a:r>
          </a:p>
          <a:p>
            <a:pPr lvl="0"/>
            <a:r>
              <a:rPr lang="en-US" dirty="0"/>
              <a:t>Presenter’s title</a:t>
            </a:r>
          </a:p>
          <a:p>
            <a:pPr lvl="0"/>
            <a:r>
              <a:rPr lang="en-US" dirty="0"/>
              <a:t>Location </a:t>
            </a:r>
          </a:p>
          <a:p>
            <a:pPr lvl="0"/>
            <a:r>
              <a:rPr lang="en-US" dirty="0"/>
              <a:t>Date</a:t>
            </a:r>
          </a:p>
        </p:txBody>
      </p:sp>
      <p:sp>
        <p:nvSpPr>
          <p:cNvPr id="2" name="Title 1"/>
          <p:cNvSpPr>
            <a:spLocks noGrp="1"/>
          </p:cNvSpPr>
          <p:nvPr>
            <p:ph type="ctrTitle" hasCustomPrompt="1"/>
          </p:nvPr>
        </p:nvSpPr>
        <p:spPr bwMode="white">
          <a:xfrm>
            <a:off x="466344" y="3483864"/>
            <a:ext cx="11256264" cy="1472184"/>
          </a:xfrm>
        </p:spPr>
        <p:txBody>
          <a:bodyPr anchor="b" anchorCtr="0">
            <a:noAutofit/>
          </a:bodyPr>
          <a:lstStyle>
            <a:lvl1pPr>
              <a:defRPr sz="4000" b="0">
                <a:solidFill>
                  <a:srgbClr val="5EAEE0"/>
                </a:solidFill>
              </a:defRPr>
            </a:lvl1pPr>
          </a:lstStyle>
          <a:p>
            <a:r>
              <a:rPr lang="en-US" dirty="0"/>
              <a:t>Click to Insert Title</a:t>
            </a:r>
          </a:p>
        </p:txBody>
      </p:sp>
      <p:sp>
        <p:nvSpPr>
          <p:cNvPr id="18" name="Slide Number Placeholder 5"/>
          <p:cNvSpPr>
            <a:spLocks noGrp="1"/>
          </p:cNvSpPr>
          <p:nvPr>
            <p:ph type="sldNum" sz="quarter" idx="4"/>
          </p:nvPr>
        </p:nvSpPr>
        <p:spPr>
          <a:xfrm>
            <a:off x="466344" y="6510528"/>
            <a:ext cx="557784"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graphicFrame>
        <p:nvGraphicFramePr>
          <p:cNvPr id="12" name="Object 11" descr="CONFIDENTIAL_TAG_0xFFEE" hidden="1">
            <a:extLst>
              <a:ext uri="{FF2B5EF4-FFF2-40B4-BE49-F238E27FC236}">
                <a16:creationId xmlns:a16="http://schemas.microsoft.com/office/drawing/2014/main" id="{499B7E60-15EF-459C-9A3B-3677A48F98A5}"/>
              </a:ext>
            </a:extLst>
          </p:cNvPr>
          <p:cNvGraphicFramePr>
            <a:graphicFrameLocks noChangeAspect="1"/>
          </p:cNvGraphicFramePr>
          <p:nvPr userDrawn="1">
            <p:custDataLst>
              <p:tags r:id="rId3"/>
            </p:custDataLst>
            <p:extLst>
              <p:ext uri="{D42A27DB-BD31-4B8C-83A1-F6EECF244321}">
                <p14:modId xmlns:p14="http://schemas.microsoft.com/office/powerpoint/2010/main" val="707095980"/>
              </p:ext>
            </p:ext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spid="_x0000_s9974" name="think-cell Slide" r:id="rId8" imgW="270" imgH="270" progId="TCLayout.ActiveDocument.1">
                  <p:embed/>
                </p:oleObj>
              </mc:Choice>
              <mc:Fallback>
                <p:oleObj name="think-cell Slide" r:id="rId8" imgW="270" imgH="270" progId="TCLayout.ActiveDocument.1">
                  <p:embed/>
                  <p:pic>
                    <p:nvPicPr>
                      <p:cNvPr id="12" name="Object 11" descr="CONFIDENTIAL_TAG_0xFFEE" hidden="1">
                        <a:extLst>
                          <a:ext uri="{FF2B5EF4-FFF2-40B4-BE49-F238E27FC236}">
                            <a16:creationId xmlns:a16="http://schemas.microsoft.com/office/drawing/2014/main" id="{499B7E60-15EF-459C-9A3B-3677A48F98A5}"/>
                          </a:ext>
                        </a:extLst>
                      </p:cNvPr>
                      <p:cNvPicPr/>
                      <p:nvPr/>
                    </p:nvPicPr>
                    <p:blipFill>
                      <a:blip r:embed="rId7"/>
                      <a:stretch>
                        <a:fillRect/>
                      </a:stretch>
                    </p:blipFill>
                    <p:spPr>
                      <a:xfrm>
                        <a:off x="2119" y="1589"/>
                        <a:ext cx="2116" cy="1587"/>
                      </a:xfrm>
                      <a:prstGeom prst="rect">
                        <a:avLst/>
                      </a:prstGeom>
                    </p:spPr>
                  </p:pic>
                </p:oleObj>
              </mc:Fallback>
            </mc:AlternateContent>
          </a:graphicData>
        </a:graphic>
      </p:graphicFrame>
      <p:sp>
        <p:nvSpPr>
          <p:cNvPr id="13" name="TextBox 12" descr="CONFIDENTIAL_TAG_0xFFEE">
            <a:extLst>
              <a:ext uri="{FF2B5EF4-FFF2-40B4-BE49-F238E27FC236}">
                <a16:creationId xmlns:a16="http://schemas.microsoft.com/office/drawing/2014/main" id="{185E49CE-B58B-41A5-B4B9-D0B7E797D639}"/>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21" name="Rectangle 20">
            <a:extLst>
              <a:ext uri="{FF2B5EF4-FFF2-40B4-BE49-F238E27FC236}">
                <a16:creationId xmlns:a16="http://schemas.microsoft.com/office/drawing/2014/main" id="{049D57AB-F6E3-4962-9666-795C7AE04C34}"/>
              </a:ext>
            </a:extLst>
          </p:cNvPr>
          <p:cNvSpPr/>
          <p:nvPr userDrawn="1"/>
        </p:nvSpPr>
        <p:spPr bwMode="gray">
          <a:xfrm flipH="1">
            <a:off x="5827183" y="0"/>
            <a:ext cx="6364817" cy="6376987"/>
          </a:xfrm>
          <a:prstGeom prst="rect">
            <a:avLst/>
          </a:prstGeom>
          <a:gradFill flip="none" rotWithShape="1">
            <a:gsLst>
              <a:gs pos="0">
                <a:srgbClr val="000000">
                  <a:alpha val="40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a:extLst>
              <a:ext uri="{FF2B5EF4-FFF2-40B4-BE49-F238E27FC236}">
                <a16:creationId xmlns:a16="http://schemas.microsoft.com/office/drawing/2014/main" id="{7B5A7193-6803-431B-AFD7-79EB55FC6AB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217857" y="414338"/>
            <a:ext cx="2505831" cy="914400"/>
          </a:xfrm>
          <a:prstGeom prst="rect">
            <a:avLst/>
          </a:prstGeom>
        </p:spPr>
      </p:pic>
      <p:sp>
        <p:nvSpPr>
          <p:cNvPr id="14" name="Rectangle 13">
            <a:extLst>
              <a:ext uri="{FF2B5EF4-FFF2-40B4-BE49-F238E27FC236}">
                <a16:creationId xmlns:a16="http://schemas.microsoft.com/office/drawing/2014/main" id="{CCCC7167-7B14-1B42-A1C5-1D8ED0564CA4}"/>
              </a:ext>
            </a:extLst>
          </p:cNvPr>
          <p:cNvSpPr/>
          <p:nvPr userDrawn="1"/>
        </p:nvSpPr>
        <p:spPr bwMode="auto">
          <a:xfrm>
            <a:off x="10635175" y="6468324"/>
            <a:ext cx="1195754" cy="347472"/>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276351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6" name="Date Placeholder 3"/>
          <p:cNvSpPr>
            <a:spLocks noGrp="1"/>
          </p:cNvSpPr>
          <p:nvPr>
            <p:ph type="dt" sz="half" idx="2"/>
          </p:nvPr>
        </p:nvSpPr>
        <p:spPr>
          <a:xfrm>
            <a:off x="8165306" y="6510528"/>
            <a:ext cx="1499902" cy="206236"/>
          </a:xfrm>
          <a:prstGeom prst="rect">
            <a:avLst/>
          </a:prstGeom>
        </p:spPr>
        <p:txBody>
          <a:bodyPr vert="horz" lIns="91440" tIns="45720" rIns="91440" bIns="45720" rtlCol="0" anchor="ctr"/>
          <a:lstStyle>
            <a:lvl1pPr algn="ctr">
              <a:defRPr sz="1000" b="0">
                <a:solidFill>
                  <a:schemeClr val="tx1"/>
                </a:solidFill>
              </a:defRPr>
            </a:lvl1pPr>
          </a:lstStyle>
          <a:p>
            <a:endParaRPr lang="en-US" dirty="0"/>
          </a:p>
        </p:txBody>
      </p:sp>
      <p:sp>
        <p:nvSpPr>
          <p:cNvPr id="7" name="Slide Number Placeholder 5"/>
          <p:cNvSpPr>
            <a:spLocks noGrp="1"/>
          </p:cNvSpPr>
          <p:nvPr>
            <p:ph type="sldNum" sz="quarter" idx="4"/>
          </p:nvPr>
        </p:nvSpPr>
        <p:spPr>
          <a:xfrm>
            <a:off x="466344" y="6510528"/>
            <a:ext cx="557784"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sp>
        <p:nvSpPr>
          <p:cNvPr id="8" name="Footer Placeholder 4"/>
          <p:cNvSpPr>
            <a:spLocks noGrp="1"/>
          </p:cNvSpPr>
          <p:nvPr>
            <p:ph type="ftr" sz="quarter" idx="3"/>
          </p:nvPr>
        </p:nvSpPr>
        <p:spPr>
          <a:xfrm>
            <a:off x="1087036" y="6510528"/>
            <a:ext cx="3451097" cy="210312"/>
          </a:xfrm>
          <a:prstGeom prst="rect">
            <a:avLst/>
          </a:prstGeom>
        </p:spPr>
        <p:txBody>
          <a:bodyPr vert="horz" lIns="91440" tIns="45720" rIns="91440" bIns="45720" rtlCol="0" anchor="ctr"/>
          <a:lstStyle>
            <a:lvl1pPr algn="ctr">
              <a:defRPr sz="1000" b="0">
                <a:solidFill>
                  <a:schemeClr val="tx1"/>
                </a:solidFill>
              </a:defRPr>
            </a:lvl1pPr>
          </a:lstStyle>
          <a:p>
            <a:endParaRPr lang="en-US" dirty="0"/>
          </a:p>
        </p:txBody>
      </p:sp>
      <p:sp>
        <p:nvSpPr>
          <p:cNvPr id="9" name="TextBox 8" descr="CONFIDENTIAL_TAG_0xFFEE">
            <a:extLst>
              <a:ext uri="{FF2B5EF4-FFF2-40B4-BE49-F238E27FC236}">
                <a16:creationId xmlns:a16="http://schemas.microsoft.com/office/drawing/2014/main" id="{EC7EDF6A-157E-4A1B-A675-2655AFB1E740}"/>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151746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Closing Slide with Image">
    <p:spTree>
      <p:nvGrpSpPr>
        <p:cNvPr id="1" name=""/>
        <p:cNvGrpSpPr/>
        <p:nvPr/>
      </p:nvGrpSpPr>
      <p:grpSpPr>
        <a:xfrm>
          <a:off x="0" y="0"/>
          <a:ext cx="0" cy="0"/>
          <a:chOff x="0" y="0"/>
          <a:chExt cx="0" cy="0"/>
        </a:xfrm>
      </p:grpSpPr>
      <p:sp>
        <p:nvSpPr>
          <p:cNvPr id="27" name="Rectangle 26"/>
          <p:cNvSpPr/>
          <p:nvPr userDrawn="1"/>
        </p:nvSpPr>
        <p:spPr bwMode="white">
          <a:xfrm>
            <a:off x="0" y="3429000"/>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Rectangle 28"/>
          <p:cNvSpPr/>
          <p:nvPr userDrawn="1"/>
        </p:nvSpPr>
        <p:spPr bwMode="white">
          <a:xfrm>
            <a:off x="0" y="3429000"/>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1" name="Rectangle 30"/>
          <p:cNvSpPr/>
          <p:nvPr userDrawn="1"/>
        </p:nvSpPr>
        <p:spPr bwMode="white">
          <a:xfrm>
            <a:off x="0" y="3429000"/>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a:extLst>
              <a:ext uri="{FF2B5EF4-FFF2-40B4-BE49-F238E27FC236}">
                <a16:creationId xmlns:a16="http://schemas.microsoft.com/office/drawing/2014/main" id="{DC77BA6D-F153-45A2-8C2E-FC1BE7DA9D4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318"/>
          <a:stretch/>
        </p:blipFill>
        <p:spPr>
          <a:xfrm>
            <a:off x="-3" y="0"/>
            <a:ext cx="12192000" cy="5905374"/>
          </a:xfrm>
          <a:prstGeom prst="rect">
            <a:avLst/>
          </a:prstGeom>
        </p:spPr>
      </p:pic>
      <p:sp>
        <p:nvSpPr>
          <p:cNvPr id="10" name="Rectangle 9">
            <a:extLst>
              <a:ext uri="{FF2B5EF4-FFF2-40B4-BE49-F238E27FC236}">
                <a16:creationId xmlns:a16="http://schemas.microsoft.com/office/drawing/2014/main" id="{FFA7E978-9310-406D-B171-C774C18C65CA}"/>
              </a:ext>
            </a:extLst>
          </p:cNvPr>
          <p:cNvSpPr/>
          <p:nvPr userDrawn="1"/>
        </p:nvSpPr>
        <p:spPr bwMode="white">
          <a:xfrm>
            <a:off x="0" y="3429000"/>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a:extLst>
              <a:ext uri="{FF2B5EF4-FFF2-40B4-BE49-F238E27FC236}">
                <a16:creationId xmlns:a16="http://schemas.microsoft.com/office/drawing/2014/main" id="{45E9C4FE-D189-4238-8CCF-904E3CC2359F}"/>
              </a:ext>
            </a:extLst>
          </p:cNvPr>
          <p:cNvSpPr/>
          <p:nvPr userDrawn="1"/>
        </p:nvSpPr>
        <p:spPr bwMode="gray">
          <a:xfrm>
            <a:off x="-1" y="3246120"/>
            <a:ext cx="12191999" cy="365760"/>
          </a:xfrm>
          <a:prstGeom prst="rect">
            <a:avLst/>
          </a:prstGeom>
          <a:solidFill>
            <a:srgbClr val="00428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33" name="TextBox 32"/>
          <p:cNvSpPr txBox="1"/>
          <p:nvPr userDrawn="1"/>
        </p:nvSpPr>
        <p:spPr>
          <a:xfrm>
            <a:off x="2683272" y="6225331"/>
            <a:ext cx="6825458" cy="332399"/>
          </a:xfrm>
          <a:prstGeom prst="rect">
            <a:avLst/>
          </a:prstGeom>
          <a:noFill/>
        </p:spPr>
        <p:txBody>
          <a:bodyPr wrap="none" rtlCol="0">
            <a:spAutoFit/>
          </a:bodyPr>
          <a:lstStyle/>
          <a:p>
            <a:pPr algn="ctr"/>
            <a:r>
              <a:rPr lang="en-US" sz="1560" b="1" dirty="0">
                <a:solidFill>
                  <a:schemeClr val="tx2"/>
                </a:solidFill>
              </a:rPr>
              <a:t>720.746.4844  |  neonscience@battelleecology.org</a:t>
            </a:r>
            <a:r>
              <a:rPr lang="en-US" sz="1560" b="1" baseline="0" dirty="0">
                <a:solidFill>
                  <a:schemeClr val="tx2"/>
                </a:solidFill>
              </a:rPr>
              <a:t>   |  neonscience.org</a:t>
            </a:r>
            <a:endParaRPr lang="en-US" sz="1560" b="1" dirty="0">
              <a:solidFill>
                <a:schemeClr val="tx2"/>
              </a:solidFill>
            </a:endParaRPr>
          </a:p>
        </p:txBody>
      </p:sp>
      <p:pic>
        <p:nvPicPr>
          <p:cNvPr id="13" name="Picture 12">
            <a:extLst>
              <a:ext uri="{FF2B5EF4-FFF2-40B4-BE49-F238E27FC236}">
                <a16:creationId xmlns:a16="http://schemas.microsoft.com/office/drawing/2014/main" id="{61511EC5-BD10-4AED-A1A1-B2858B211D2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848" y="3996133"/>
            <a:ext cx="5291222" cy="1928576"/>
          </a:xfrm>
          <a:prstGeom prst="rect">
            <a:avLst/>
          </a:prstGeom>
        </p:spPr>
      </p:pic>
    </p:spTree>
    <p:extLst>
      <p:ext uri="{BB962C8B-B14F-4D97-AF65-F5344CB8AC3E}">
        <p14:creationId xmlns:p14="http://schemas.microsoft.com/office/powerpoint/2010/main" val="4039775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344" y="420624"/>
            <a:ext cx="11256264" cy="963324"/>
          </a:xfrm>
        </p:spPr>
        <p:txBody>
          <a:bodyPr/>
          <a:lstStyle>
            <a:lvl1pPr>
              <a:defRPr/>
            </a:lvl1pPr>
          </a:lstStyle>
          <a:p>
            <a:r>
              <a:rPr lang="en-US" dirty="0"/>
              <a:t>Click to edit master title style</a:t>
            </a:r>
          </a:p>
        </p:txBody>
      </p:sp>
      <p:sp>
        <p:nvSpPr>
          <p:cNvPr id="3" name="Content Placeholder 2"/>
          <p:cNvSpPr>
            <a:spLocks noGrp="1"/>
          </p:cNvSpPr>
          <p:nvPr>
            <p:ph sz="half" idx="1" hasCustomPrompt="1"/>
          </p:nvPr>
        </p:nvSpPr>
        <p:spPr>
          <a:xfrm>
            <a:off x="466344" y="1481328"/>
            <a:ext cx="5422392" cy="4636008"/>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hasCustomPrompt="1"/>
          </p:nvPr>
        </p:nvSpPr>
        <p:spPr>
          <a:xfrm>
            <a:off x="6300216" y="1481328"/>
            <a:ext cx="5422392" cy="4636008"/>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Date Placeholder 3"/>
          <p:cNvSpPr>
            <a:spLocks noGrp="1"/>
          </p:cNvSpPr>
          <p:nvPr>
            <p:ph type="dt" sz="half" idx="10"/>
          </p:nvPr>
        </p:nvSpPr>
        <p:spPr>
          <a:xfrm>
            <a:off x="8165306" y="6510528"/>
            <a:ext cx="1499902" cy="206236"/>
          </a:xfrm>
          <a:prstGeom prst="rect">
            <a:avLst/>
          </a:prstGeom>
        </p:spPr>
        <p:txBody>
          <a:bodyPr vert="horz" lIns="91440" tIns="45720" rIns="91440" bIns="45720" rtlCol="0" anchor="ctr"/>
          <a:lstStyle>
            <a:lvl1pPr algn="ctr">
              <a:defRPr sz="1000" b="0">
                <a:solidFill>
                  <a:schemeClr val="tx1"/>
                </a:solidFill>
              </a:defRPr>
            </a:lvl1pPr>
          </a:lstStyle>
          <a:p>
            <a:endParaRPr lang="en-US" dirty="0"/>
          </a:p>
        </p:txBody>
      </p:sp>
      <p:sp>
        <p:nvSpPr>
          <p:cNvPr id="9" name="Slide Number Placeholder 5"/>
          <p:cNvSpPr>
            <a:spLocks noGrp="1"/>
          </p:cNvSpPr>
          <p:nvPr>
            <p:ph type="sldNum" sz="quarter" idx="4"/>
          </p:nvPr>
        </p:nvSpPr>
        <p:spPr>
          <a:xfrm>
            <a:off x="466344" y="6510528"/>
            <a:ext cx="557784"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sp>
        <p:nvSpPr>
          <p:cNvPr id="10" name="Footer Placeholder 4"/>
          <p:cNvSpPr>
            <a:spLocks noGrp="1"/>
          </p:cNvSpPr>
          <p:nvPr>
            <p:ph type="ftr" sz="quarter" idx="3"/>
          </p:nvPr>
        </p:nvSpPr>
        <p:spPr>
          <a:xfrm>
            <a:off x="1087036" y="6510528"/>
            <a:ext cx="3451097" cy="210312"/>
          </a:xfrm>
          <a:prstGeom prst="rect">
            <a:avLst/>
          </a:prstGeom>
        </p:spPr>
        <p:txBody>
          <a:bodyPr vert="horz" lIns="91440" tIns="45720" rIns="91440" bIns="45720" rtlCol="0" anchor="ctr"/>
          <a:lstStyle>
            <a:lvl1pPr algn="ctr">
              <a:defRPr sz="1000" b="0">
                <a:solidFill>
                  <a:schemeClr val="tx1"/>
                </a:solidFill>
              </a:defRPr>
            </a:lvl1pPr>
          </a:lstStyle>
          <a:p>
            <a:endParaRPr lang="en-US" dirty="0"/>
          </a:p>
        </p:txBody>
      </p:sp>
      <p:sp>
        <p:nvSpPr>
          <p:cNvPr id="11" name="TextBox 3" descr="CONFIDENTIAL_TAG_0xFFEE">
            <a:extLst>
              <a:ext uri="{FF2B5EF4-FFF2-40B4-BE49-F238E27FC236}">
                <a16:creationId xmlns:a16="http://schemas.microsoft.com/office/drawing/2014/main" id="{87B8BB5A-43D1-44F6-8172-CC6AD2051666}"/>
              </a:ext>
            </a:extLst>
          </p:cNvPr>
          <p:cNvSpPr txBox="1"/>
          <p:nvPr userDrawn="1"/>
        </p:nvSpPr>
        <p:spPr>
          <a:xfrm>
            <a:off x="4817535" y="3329908"/>
            <a:ext cx="2556931" cy="198185"/>
          </a:xfrm>
          <a:prstGeom prst="rect">
            <a:avLst/>
          </a:prstGeom>
          <a:noFill/>
          <a:effectLst>
            <a:glow>
              <a:srgbClr val="000000"/>
            </a:glow>
          </a:effectLst>
        </p:spPr>
        <p:txBody>
          <a:bodyPr vert="horz" lIns="0" tIns="0" rIns="0" bIns="0" rtlCol="0">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875443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34487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lstStyle>
            <a:lvl1pPr>
              <a:defRPr/>
            </a:lvl1pPr>
          </a:lstStyle>
          <a:p>
            <a:r>
              <a:rPr lang="en-US" dirty="0"/>
              <a:t>Click to edit master title style</a:t>
            </a:r>
          </a:p>
        </p:txBody>
      </p:sp>
      <p:sp>
        <p:nvSpPr>
          <p:cNvPr id="3" name="Content Placeholder 2"/>
          <p:cNvSpPr>
            <a:spLocks noGrp="1"/>
          </p:cNvSpPr>
          <p:nvPr>
            <p:ph idx="1" hasCustomPrompt="1"/>
          </p:nvPr>
        </p:nvSpPr>
        <p:spPr>
          <a:xfrm>
            <a:off x="466344" y="1481328"/>
            <a:ext cx="11256264" cy="463600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Date Placeholder 3"/>
          <p:cNvSpPr>
            <a:spLocks noGrp="1"/>
          </p:cNvSpPr>
          <p:nvPr>
            <p:ph type="dt" sz="half" idx="2"/>
          </p:nvPr>
        </p:nvSpPr>
        <p:spPr>
          <a:xfrm>
            <a:off x="8165306" y="6510528"/>
            <a:ext cx="1499902" cy="206236"/>
          </a:xfrm>
          <a:prstGeom prst="rect">
            <a:avLst/>
          </a:prstGeom>
        </p:spPr>
        <p:txBody>
          <a:bodyPr vert="horz" lIns="91440" tIns="45720" rIns="91440" bIns="45720" rtlCol="0" anchor="ctr"/>
          <a:lstStyle>
            <a:lvl1pPr algn="ctr">
              <a:defRPr sz="1000" b="0">
                <a:solidFill>
                  <a:schemeClr val="tx1"/>
                </a:solidFill>
              </a:defRPr>
            </a:lvl1pPr>
          </a:lstStyle>
          <a:p>
            <a:endParaRPr lang="en-US" dirty="0"/>
          </a:p>
        </p:txBody>
      </p:sp>
      <p:sp>
        <p:nvSpPr>
          <p:cNvPr id="8" name="Slide Number Placeholder 5"/>
          <p:cNvSpPr>
            <a:spLocks noGrp="1"/>
          </p:cNvSpPr>
          <p:nvPr>
            <p:ph type="sldNum" sz="quarter" idx="4"/>
          </p:nvPr>
        </p:nvSpPr>
        <p:spPr>
          <a:xfrm>
            <a:off x="466344" y="6510528"/>
            <a:ext cx="557784"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sp>
        <p:nvSpPr>
          <p:cNvPr id="9" name="Footer Placeholder 4"/>
          <p:cNvSpPr>
            <a:spLocks noGrp="1"/>
          </p:cNvSpPr>
          <p:nvPr>
            <p:ph type="ftr" sz="quarter" idx="3"/>
          </p:nvPr>
        </p:nvSpPr>
        <p:spPr>
          <a:xfrm>
            <a:off x="1087036" y="6510528"/>
            <a:ext cx="3451097" cy="210312"/>
          </a:xfrm>
          <a:prstGeom prst="rect">
            <a:avLst/>
          </a:prstGeom>
        </p:spPr>
        <p:txBody>
          <a:bodyPr vert="horz" lIns="91440" tIns="45720" rIns="91440" bIns="45720" rtlCol="0" anchor="ctr"/>
          <a:lstStyle>
            <a:lvl1pPr algn="ctr">
              <a:defRPr sz="1000" b="0">
                <a:solidFill>
                  <a:schemeClr val="tx1"/>
                </a:solidFill>
              </a:defRPr>
            </a:lvl1pPr>
          </a:lstStyle>
          <a:p>
            <a:endParaRPr lang="en-US" dirty="0"/>
          </a:p>
        </p:txBody>
      </p:sp>
      <p:sp>
        <p:nvSpPr>
          <p:cNvPr id="10" name="TextBox 9" descr="CONFIDENTIAL_TAG_0xFFEE">
            <a:extLst>
              <a:ext uri="{FF2B5EF4-FFF2-40B4-BE49-F238E27FC236}">
                <a16:creationId xmlns:a16="http://schemas.microsoft.com/office/drawing/2014/main" id="{06FF261F-AE5F-48AD-9ED3-EA9062CF6C8F}"/>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660439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3.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vmlDrawing" Target="../drawings/vmlDrawing1.vml"/><Relationship Id="rId14" Type="http://schemas.openxmlformats.org/officeDocument/2006/relationships/oleObject" Target="../embeddings/oleObject2.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Freeform: Shape 13"/>
          <p:cNvSpPr/>
          <p:nvPr userDrawn="1"/>
        </p:nvSpPr>
        <p:spPr bwMode="white">
          <a:xfrm>
            <a:off x="11598781" y="6181821"/>
            <a:ext cx="146051" cy="221456"/>
          </a:xfrm>
          <a:custGeom>
            <a:avLst/>
            <a:gdLst>
              <a:gd name="connsiteX0" fmla="*/ 0 w 402431"/>
              <a:gd name="connsiteY0" fmla="*/ 321468 h 340518"/>
              <a:gd name="connsiteX1" fmla="*/ 114300 w 402431"/>
              <a:gd name="connsiteY1" fmla="*/ 0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40518"/>
              <a:gd name="connsiteX1" fmla="*/ 76200 w 402431"/>
              <a:gd name="connsiteY1" fmla="*/ 100013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40518"/>
              <a:gd name="connsiteX1" fmla="*/ 76200 w 402431"/>
              <a:gd name="connsiteY1" fmla="*/ 100013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40518"/>
              <a:gd name="connsiteX1" fmla="*/ 76200 w 402431"/>
              <a:gd name="connsiteY1" fmla="*/ 100013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21468"/>
              <a:gd name="connsiteX1" fmla="*/ 76200 w 402431"/>
              <a:gd name="connsiteY1" fmla="*/ 100013 h 321468"/>
              <a:gd name="connsiteX2" fmla="*/ 402431 w 402431"/>
              <a:gd name="connsiteY2" fmla="*/ 0 h 321468"/>
              <a:gd name="connsiteX3" fmla="*/ 104775 w 402431"/>
              <a:gd name="connsiteY3" fmla="*/ 319087 h 321468"/>
              <a:gd name="connsiteX4" fmla="*/ 0 w 402431"/>
              <a:gd name="connsiteY4" fmla="*/ 321468 h 321468"/>
              <a:gd name="connsiteX0" fmla="*/ 0 w 109537"/>
              <a:gd name="connsiteY0" fmla="*/ 221455 h 221455"/>
              <a:gd name="connsiteX1" fmla="*/ 76200 w 109537"/>
              <a:gd name="connsiteY1" fmla="*/ 0 h 221455"/>
              <a:gd name="connsiteX2" fmla="*/ 109537 w 109537"/>
              <a:gd name="connsiteY2" fmla="*/ 14287 h 221455"/>
              <a:gd name="connsiteX3" fmla="*/ 104775 w 109537"/>
              <a:gd name="connsiteY3" fmla="*/ 219074 h 221455"/>
              <a:gd name="connsiteX4" fmla="*/ 0 w 109537"/>
              <a:gd name="connsiteY4" fmla="*/ 221455 h 221455"/>
              <a:gd name="connsiteX0" fmla="*/ 0 w 111918"/>
              <a:gd name="connsiteY0" fmla="*/ 221455 h 221455"/>
              <a:gd name="connsiteX1" fmla="*/ 76200 w 111918"/>
              <a:gd name="connsiteY1" fmla="*/ 0 h 221455"/>
              <a:gd name="connsiteX2" fmla="*/ 111918 w 111918"/>
              <a:gd name="connsiteY2" fmla="*/ 14287 h 221455"/>
              <a:gd name="connsiteX3" fmla="*/ 104775 w 111918"/>
              <a:gd name="connsiteY3" fmla="*/ 219074 h 221455"/>
              <a:gd name="connsiteX4" fmla="*/ 0 w 111918"/>
              <a:gd name="connsiteY4" fmla="*/ 221455 h 221455"/>
              <a:gd name="connsiteX0" fmla="*/ 0 w 111918"/>
              <a:gd name="connsiteY0" fmla="*/ 221455 h 221455"/>
              <a:gd name="connsiteX1" fmla="*/ 76200 w 111918"/>
              <a:gd name="connsiteY1" fmla="*/ 0 h 221455"/>
              <a:gd name="connsiteX2" fmla="*/ 111918 w 111918"/>
              <a:gd name="connsiteY2" fmla="*/ 4762 h 221455"/>
              <a:gd name="connsiteX3" fmla="*/ 104775 w 111918"/>
              <a:gd name="connsiteY3" fmla="*/ 219074 h 221455"/>
              <a:gd name="connsiteX4" fmla="*/ 0 w 111918"/>
              <a:gd name="connsiteY4" fmla="*/ 221455 h 221455"/>
              <a:gd name="connsiteX0" fmla="*/ 0 w 111918"/>
              <a:gd name="connsiteY0" fmla="*/ 221455 h 221455"/>
              <a:gd name="connsiteX1" fmla="*/ 76200 w 111918"/>
              <a:gd name="connsiteY1" fmla="*/ 0 h 221455"/>
              <a:gd name="connsiteX2" fmla="*/ 111918 w 111918"/>
              <a:gd name="connsiteY2" fmla="*/ 4762 h 221455"/>
              <a:gd name="connsiteX3" fmla="*/ 104775 w 111918"/>
              <a:gd name="connsiteY3" fmla="*/ 219074 h 221455"/>
              <a:gd name="connsiteX4" fmla="*/ 0 w 111918"/>
              <a:gd name="connsiteY4" fmla="*/ 221455 h 221455"/>
              <a:gd name="connsiteX0" fmla="*/ 0 w 111918"/>
              <a:gd name="connsiteY0" fmla="*/ 221455 h 221455"/>
              <a:gd name="connsiteX1" fmla="*/ 76200 w 111918"/>
              <a:gd name="connsiteY1" fmla="*/ 0 h 221455"/>
              <a:gd name="connsiteX2" fmla="*/ 111918 w 111918"/>
              <a:gd name="connsiteY2" fmla="*/ 4762 h 221455"/>
              <a:gd name="connsiteX3" fmla="*/ 104775 w 111918"/>
              <a:gd name="connsiteY3" fmla="*/ 219074 h 221455"/>
              <a:gd name="connsiteX4" fmla="*/ 0 w 111918"/>
              <a:gd name="connsiteY4" fmla="*/ 221455 h 221455"/>
              <a:gd name="connsiteX0" fmla="*/ 0 w 109537"/>
              <a:gd name="connsiteY0" fmla="*/ 221456 h 221456"/>
              <a:gd name="connsiteX1" fmla="*/ 76200 w 109537"/>
              <a:gd name="connsiteY1" fmla="*/ 1 h 221456"/>
              <a:gd name="connsiteX2" fmla="*/ 109537 w 109537"/>
              <a:gd name="connsiteY2" fmla="*/ 0 h 221456"/>
              <a:gd name="connsiteX3" fmla="*/ 104775 w 109537"/>
              <a:gd name="connsiteY3" fmla="*/ 219075 h 221456"/>
              <a:gd name="connsiteX4" fmla="*/ 0 w 109537"/>
              <a:gd name="connsiteY4" fmla="*/ 221456 h 221456"/>
              <a:gd name="connsiteX0" fmla="*/ 0 w 109538"/>
              <a:gd name="connsiteY0" fmla="*/ 221456 h 221456"/>
              <a:gd name="connsiteX1" fmla="*/ 76200 w 109538"/>
              <a:gd name="connsiteY1" fmla="*/ 1 h 221456"/>
              <a:gd name="connsiteX2" fmla="*/ 109537 w 109538"/>
              <a:gd name="connsiteY2" fmla="*/ 0 h 221456"/>
              <a:gd name="connsiteX3" fmla="*/ 109538 w 109538"/>
              <a:gd name="connsiteY3" fmla="*/ 219075 h 221456"/>
              <a:gd name="connsiteX4" fmla="*/ 0 w 109538"/>
              <a:gd name="connsiteY4" fmla="*/ 221456 h 221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8" h="221456">
                <a:moveTo>
                  <a:pt x="0" y="221456"/>
                </a:moveTo>
                <a:lnTo>
                  <a:pt x="76200" y="1"/>
                </a:lnTo>
                <a:lnTo>
                  <a:pt x="109537" y="0"/>
                </a:lnTo>
                <a:cubicBezTo>
                  <a:pt x="109537" y="73025"/>
                  <a:pt x="109538" y="146050"/>
                  <a:pt x="109538" y="219075"/>
                </a:cubicBezTo>
                <a:lnTo>
                  <a:pt x="0" y="221456"/>
                </a:lnTo>
                <a:close/>
              </a:path>
            </a:pathLst>
          </a:cu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graphicFrame>
        <p:nvGraphicFramePr>
          <p:cNvPr id="5" name="Object 4" hidden="1"/>
          <p:cNvGraphicFramePr>
            <a:graphicFrameLocks noChangeAspect="1"/>
          </p:cNvGraphicFramePr>
          <p:nvPr userDrawn="1">
            <p:custDataLst>
              <p:tags r:id="rId10"/>
            </p:custDataLst>
            <p:extLst>
              <p:ext uri="{D42A27DB-BD31-4B8C-83A1-F6EECF244321}">
                <p14:modId xmlns:p14="http://schemas.microsoft.com/office/powerpoint/2010/main" val="537534875"/>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781" name="think-cell Slide" r:id="rId12" imgW="270" imgH="270" progId="TCLayout.ActiveDocument.1">
                  <p:embed/>
                </p:oleObj>
              </mc:Choice>
              <mc:Fallback>
                <p:oleObj name="think-cell Slide" r:id="rId12" imgW="270" imgH="270" progId="TCLayout.ActiveDocument.1">
                  <p:embed/>
                  <p:pic>
                    <p:nvPicPr>
                      <p:cNvPr id="0" name=""/>
                      <p:cNvPicPr/>
                      <p:nvPr/>
                    </p:nvPicPr>
                    <p:blipFill>
                      <a:blip r:embed="rId13"/>
                      <a:stretch>
                        <a:fillRect/>
                      </a:stretch>
                    </p:blipFill>
                    <p:spPr>
                      <a:xfrm>
                        <a:off x="2118" y="1589"/>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466344" y="420624"/>
            <a:ext cx="9676723" cy="963324"/>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466344" y="1481328"/>
            <a:ext cx="11256264" cy="463600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4" name="Date Placeholder 3"/>
          <p:cNvSpPr>
            <a:spLocks noGrp="1"/>
          </p:cNvSpPr>
          <p:nvPr>
            <p:ph type="dt" sz="half" idx="2"/>
          </p:nvPr>
        </p:nvSpPr>
        <p:spPr>
          <a:xfrm>
            <a:off x="8165306" y="6510528"/>
            <a:ext cx="1499902" cy="206236"/>
          </a:xfrm>
          <a:prstGeom prst="rect">
            <a:avLst/>
          </a:prstGeom>
        </p:spPr>
        <p:txBody>
          <a:bodyPr vert="horz" lIns="91440" tIns="45720" rIns="91440" bIns="45720" rtlCol="0" anchor="ctr"/>
          <a:lstStyle>
            <a:lvl1pPr algn="ctr">
              <a:defRPr sz="1000" b="0">
                <a:solidFill>
                  <a:schemeClr val="tx1"/>
                </a:solidFill>
              </a:defRPr>
            </a:lvl1pPr>
          </a:lstStyle>
          <a:p>
            <a:endParaRPr lang="en-US" dirty="0"/>
          </a:p>
        </p:txBody>
      </p:sp>
      <p:sp>
        <p:nvSpPr>
          <p:cNvPr id="6" name="Slide Number Placeholder 5"/>
          <p:cNvSpPr>
            <a:spLocks noGrp="1"/>
          </p:cNvSpPr>
          <p:nvPr>
            <p:ph type="sldNum" sz="quarter" idx="4"/>
          </p:nvPr>
        </p:nvSpPr>
        <p:spPr>
          <a:xfrm>
            <a:off x="466344" y="6510528"/>
            <a:ext cx="557784"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sp>
        <p:nvSpPr>
          <p:cNvPr id="11" name="Footer Placeholder 4"/>
          <p:cNvSpPr>
            <a:spLocks noGrp="1"/>
          </p:cNvSpPr>
          <p:nvPr>
            <p:ph type="ftr" sz="quarter" idx="3"/>
          </p:nvPr>
        </p:nvSpPr>
        <p:spPr>
          <a:xfrm>
            <a:off x="1087036" y="6510528"/>
            <a:ext cx="3451097" cy="210312"/>
          </a:xfrm>
          <a:prstGeom prst="rect">
            <a:avLst/>
          </a:prstGeom>
        </p:spPr>
        <p:txBody>
          <a:bodyPr vert="horz" lIns="91440" tIns="45720" rIns="91440" bIns="45720" rtlCol="0" anchor="ctr"/>
          <a:lstStyle>
            <a:lvl1pPr algn="ctr">
              <a:defRPr sz="1000" b="0">
                <a:solidFill>
                  <a:schemeClr val="tx1"/>
                </a:solidFill>
              </a:defRPr>
            </a:lvl1pPr>
          </a:lstStyle>
          <a:p>
            <a:endParaRPr lang="en-US" dirty="0"/>
          </a:p>
        </p:txBody>
      </p:sp>
      <p:sp>
        <p:nvSpPr>
          <p:cNvPr id="18" name="Rectangle 17"/>
          <p:cNvSpPr/>
          <p:nvPr userDrawn="1"/>
        </p:nvSpPr>
        <p:spPr bwMode="gray">
          <a:xfrm>
            <a:off x="466344" y="6192078"/>
            <a:ext cx="11362893" cy="123966"/>
          </a:xfrm>
          <a:prstGeom prst="rect">
            <a:avLst/>
          </a:prstGeom>
          <a:solidFill>
            <a:srgbClr val="0076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bwMode="gray">
          <a:xfrm>
            <a:off x="466344" y="6252068"/>
            <a:ext cx="11362893" cy="123967"/>
          </a:xfrm>
          <a:prstGeom prst="rect">
            <a:avLst/>
          </a:prstGeom>
          <a:solidFill>
            <a:srgbClr val="14141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p:cNvSpPr/>
          <p:nvPr userDrawn="1"/>
        </p:nvSpPr>
        <p:spPr bwMode="white">
          <a:xfrm>
            <a:off x="11747086" y="6181821"/>
            <a:ext cx="109538" cy="221456"/>
          </a:xfrm>
          <a:custGeom>
            <a:avLst/>
            <a:gdLst>
              <a:gd name="connsiteX0" fmla="*/ 0 w 402431"/>
              <a:gd name="connsiteY0" fmla="*/ 321468 h 340518"/>
              <a:gd name="connsiteX1" fmla="*/ 114300 w 402431"/>
              <a:gd name="connsiteY1" fmla="*/ 0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40518"/>
              <a:gd name="connsiteX1" fmla="*/ 76200 w 402431"/>
              <a:gd name="connsiteY1" fmla="*/ 100013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40518"/>
              <a:gd name="connsiteX1" fmla="*/ 76200 w 402431"/>
              <a:gd name="connsiteY1" fmla="*/ 100013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40518"/>
              <a:gd name="connsiteX1" fmla="*/ 76200 w 402431"/>
              <a:gd name="connsiteY1" fmla="*/ 100013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21468"/>
              <a:gd name="connsiteX1" fmla="*/ 76200 w 402431"/>
              <a:gd name="connsiteY1" fmla="*/ 100013 h 321468"/>
              <a:gd name="connsiteX2" fmla="*/ 402431 w 402431"/>
              <a:gd name="connsiteY2" fmla="*/ 0 h 321468"/>
              <a:gd name="connsiteX3" fmla="*/ 104775 w 402431"/>
              <a:gd name="connsiteY3" fmla="*/ 319087 h 321468"/>
              <a:gd name="connsiteX4" fmla="*/ 0 w 402431"/>
              <a:gd name="connsiteY4" fmla="*/ 321468 h 321468"/>
              <a:gd name="connsiteX0" fmla="*/ 0 w 109537"/>
              <a:gd name="connsiteY0" fmla="*/ 221455 h 221455"/>
              <a:gd name="connsiteX1" fmla="*/ 76200 w 109537"/>
              <a:gd name="connsiteY1" fmla="*/ 0 h 221455"/>
              <a:gd name="connsiteX2" fmla="*/ 109537 w 109537"/>
              <a:gd name="connsiteY2" fmla="*/ 14287 h 221455"/>
              <a:gd name="connsiteX3" fmla="*/ 104775 w 109537"/>
              <a:gd name="connsiteY3" fmla="*/ 219074 h 221455"/>
              <a:gd name="connsiteX4" fmla="*/ 0 w 109537"/>
              <a:gd name="connsiteY4" fmla="*/ 221455 h 221455"/>
              <a:gd name="connsiteX0" fmla="*/ 0 w 111918"/>
              <a:gd name="connsiteY0" fmla="*/ 221455 h 221455"/>
              <a:gd name="connsiteX1" fmla="*/ 76200 w 111918"/>
              <a:gd name="connsiteY1" fmla="*/ 0 h 221455"/>
              <a:gd name="connsiteX2" fmla="*/ 111918 w 111918"/>
              <a:gd name="connsiteY2" fmla="*/ 14287 h 221455"/>
              <a:gd name="connsiteX3" fmla="*/ 104775 w 111918"/>
              <a:gd name="connsiteY3" fmla="*/ 219074 h 221455"/>
              <a:gd name="connsiteX4" fmla="*/ 0 w 111918"/>
              <a:gd name="connsiteY4" fmla="*/ 221455 h 221455"/>
              <a:gd name="connsiteX0" fmla="*/ 0 w 111918"/>
              <a:gd name="connsiteY0" fmla="*/ 221455 h 221455"/>
              <a:gd name="connsiteX1" fmla="*/ 76200 w 111918"/>
              <a:gd name="connsiteY1" fmla="*/ 0 h 221455"/>
              <a:gd name="connsiteX2" fmla="*/ 111918 w 111918"/>
              <a:gd name="connsiteY2" fmla="*/ 4762 h 221455"/>
              <a:gd name="connsiteX3" fmla="*/ 104775 w 111918"/>
              <a:gd name="connsiteY3" fmla="*/ 219074 h 221455"/>
              <a:gd name="connsiteX4" fmla="*/ 0 w 111918"/>
              <a:gd name="connsiteY4" fmla="*/ 221455 h 221455"/>
              <a:gd name="connsiteX0" fmla="*/ 0 w 111918"/>
              <a:gd name="connsiteY0" fmla="*/ 221455 h 221455"/>
              <a:gd name="connsiteX1" fmla="*/ 76200 w 111918"/>
              <a:gd name="connsiteY1" fmla="*/ 0 h 221455"/>
              <a:gd name="connsiteX2" fmla="*/ 111918 w 111918"/>
              <a:gd name="connsiteY2" fmla="*/ 4762 h 221455"/>
              <a:gd name="connsiteX3" fmla="*/ 104775 w 111918"/>
              <a:gd name="connsiteY3" fmla="*/ 219074 h 221455"/>
              <a:gd name="connsiteX4" fmla="*/ 0 w 111918"/>
              <a:gd name="connsiteY4" fmla="*/ 221455 h 221455"/>
              <a:gd name="connsiteX0" fmla="*/ 0 w 111918"/>
              <a:gd name="connsiteY0" fmla="*/ 221455 h 221455"/>
              <a:gd name="connsiteX1" fmla="*/ 76200 w 111918"/>
              <a:gd name="connsiteY1" fmla="*/ 0 h 221455"/>
              <a:gd name="connsiteX2" fmla="*/ 111918 w 111918"/>
              <a:gd name="connsiteY2" fmla="*/ 4762 h 221455"/>
              <a:gd name="connsiteX3" fmla="*/ 104775 w 111918"/>
              <a:gd name="connsiteY3" fmla="*/ 219074 h 221455"/>
              <a:gd name="connsiteX4" fmla="*/ 0 w 111918"/>
              <a:gd name="connsiteY4" fmla="*/ 221455 h 221455"/>
              <a:gd name="connsiteX0" fmla="*/ 0 w 109537"/>
              <a:gd name="connsiteY0" fmla="*/ 221456 h 221456"/>
              <a:gd name="connsiteX1" fmla="*/ 76200 w 109537"/>
              <a:gd name="connsiteY1" fmla="*/ 1 h 221456"/>
              <a:gd name="connsiteX2" fmla="*/ 109537 w 109537"/>
              <a:gd name="connsiteY2" fmla="*/ 0 h 221456"/>
              <a:gd name="connsiteX3" fmla="*/ 104775 w 109537"/>
              <a:gd name="connsiteY3" fmla="*/ 219075 h 221456"/>
              <a:gd name="connsiteX4" fmla="*/ 0 w 109537"/>
              <a:gd name="connsiteY4" fmla="*/ 221456 h 221456"/>
              <a:gd name="connsiteX0" fmla="*/ 0 w 109538"/>
              <a:gd name="connsiteY0" fmla="*/ 221456 h 221456"/>
              <a:gd name="connsiteX1" fmla="*/ 76200 w 109538"/>
              <a:gd name="connsiteY1" fmla="*/ 1 h 221456"/>
              <a:gd name="connsiteX2" fmla="*/ 109537 w 109538"/>
              <a:gd name="connsiteY2" fmla="*/ 0 h 221456"/>
              <a:gd name="connsiteX3" fmla="*/ 109538 w 109538"/>
              <a:gd name="connsiteY3" fmla="*/ 219075 h 221456"/>
              <a:gd name="connsiteX4" fmla="*/ 0 w 109538"/>
              <a:gd name="connsiteY4" fmla="*/ 221456 h 221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8" h="221456">
                <a:moveTo>
                  <a:pt x="0" y="221456"/>
                </a:moveTo>
                <a:lnTo>
                  <a:pt x="76200" y="1"/>
                </a:lnTo>
                <a:lnTo>
                  <a:pt x="109537" y="0"/>
                </a:lnTo>
                <a:cubicBezTo>
                  <a:pt x="109537" y="73025"/>
                  <a:pt x="109538" y="146050"/>
                  <a:pt x="109538" y="219075"/>
                </a:cubicBezTo>
                <a:lnTo>
                  <a:pt x="0" y="221456"/>
                </a:lnTo>
                <a:close/>
              </a:path>
            </a:pathLst>
          </a:cu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graphicFrame>
        <p:nvGraphicFramePr>
          <p:cNvPr id="13" name="Object 12" descr="CONFIDENTIAL_TAG_0xFFEE" hidden="1">
            <a:extLst>
              <a:ext uri="{FF2B5EF4-FFF2-40B4-BE49-F238E27FC236}">
                <a16:creationId xmlns:a16="http://schemas.microsoft.com/office/drawing/2014/main" id="{F7797717-CA43-49FE-B295-C5741D810F83}"/>
              </a:ext>
            </a:extLst>
          </p:cNvPr>
          <p:cNvGraphicFramePr>
            <a:graphicFrameLocks noChangeAspect="1"/>
          </p:cNvGraphicFramePr>
          <p:nvPr userDrawn="1">
            <p:custDataLst>
              <p:tags r:id="rId11"/>
            </p:custDataLst>
            <p:extLst>
              <p:ext uri="{D42A27DB-BD31-4B8C-83A1-F6EECF244321}">
                <p14:modId xmlns:p14="http://schemas.microsoft.com/office/powerpoint/2010/main" val="2486504821"/>
              </p:ext>
            </p:ext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spid="_x0000_s1782" name="think-cell Slide" r:id="rId14" imgW="270" imgH="270" progId="TCLayout.ActiveDocument.1">
                  <p:embed/>
                </p:oleObj>
              </mc:Choice>
              <mc:Fallback>
                <p:oleObj name="think-cell Slide" r:id="rId14" imgW="270" imgH="270" progId="TCLayout.ActiveDocument.1">
                  <p:embed/>
                  <p:pic>
                    <p:nvPicPr>
                      <p:cNvPr id="5" name="Object 4" hidden="1"/>
                      <p:cNvPicPr/>
                      <p:nvPr/>
                    </p:nvPicPr>
                    <p:blipFill>
                      <a:blip r:embed="rId13"/>
                      <a:stretch>
                        <a:fillRect/>
                      </a:stretch>
                    </p:blipFill>
                    <p:spPr>
                      <a:xfrm>
                        <a:off x="2119" y="1589"/>
                        <a:ext cx="2116" cy="1587"/>
                      </a:xfrm>
                      <a:prstGeom prst="rect">
                        <a:avLst/>
                      </a:prstGeom>
                    </p:spPr>
                  </p:pic>
                </p:oleObj>
              </mc:Fallback>
            </mc:AlternateContent>
          </a:graphicData>
        </a:graphic>
      </p:graphicFrame>
      <p:pic>
        <p:nvPicPr>
          <p:cNvPr id="15" name="Picture 14" descr="A close up of a sign&#10;&#10;Description generated with very high confidence">
            <a:extLst>
              <a:ext uri="{FF2B5EF4-FFF2-40B4-BE49-F238E27FC236}">
                <a16:creationId xmlns:a16="http://schemas.microsoft.com/office/drawing/2014/main" id="{C4801AA2-B5A5-6D4D-AFA6-138BE1286486}"/>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10748494" y="6438502"/>
            <a:ext cx="923312" cy="336534"/>
          </a:xfrm>
          <a:prstGeom prst="rect">
            <a:avLst/>
          </a:prstGeom>
        </p:spPr>
      </p:pic>
    </p:spTree>
    <p:extLst>
      <p:ext uri="{BB962C8B-B14F-4D97-AF65-F5344CB8AC3E}">
        <p14:creationId xmlns:p14="http://schemas.microsoft.com/office/powerpoint/2010/main" val="2857799429"/>
      </p:ext>
    </p:extLst>
  </p:cSld>
  <p:clrMap bg1="lt1" tx1="dk1" bg2="lt2" tx2="dk2" accent1="accent1" accent2="accent2" accent3="accent3" accent4="accent4" accent5="accent5" accent6="accent6" hlink="hlink" folHlink="folHlink"/>
  <p:sldLayoutIdLst>
    <p:sldLayoutId id="2147483683" r:id="rId1"/>
    <p:sldLayoutId id="2147483695" r:id="rId2"/>
    <p:sldLayoutId id="2147483692" r:id="rId3"/>
    <p:sldLayoutId id="2147483693" r:id="rId4"/>
    <p:sldLayoutId id="2147483698" r:id="rId5"/>
    <p:sldLayoutId id="2147483703" r:id="rId6"/>
    <p:sldLayoutId id="2147483705" r:id="rId7"/>
  </p:sldLayoutIdLst>
  <p:hf hdr="0" ftr="0" dt="0"/>
  <p:txStyles>
    <p:titleStyle>
      <a:lvl1pPr algn="l" defTabSz="914400" rtl="0" eaLnBrk="1" latinLnBrk="0" hangingPunct="1">
        <a:lnSpc>
          <a:spcPct val="85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spcBef>
          <a:spcPts val="600"/>
        </a:spcBef>
        <a:spcAft>
          <a:spcPts val="500"/>
        </a:spcAft>
        <a:buClr>
          <a:schemeClr val="accent1"/>
        </a:buClr>
        <a:buSzPct val="115000"/>
        <a:buFont typeface="Arial" pitchFamily="34" charset="0"/>
        <a:buChar char="•"/>
        <a:defRPr sz="2400" kern="1200">
          <a:solidFill>
            <a:schemeClr val="tx1"/>
          </a:solidFill>
          <a:latin typeface="+mn-lt"/>
          <a:ea typeface="+mn-ea"/>
          <a:cs typeface="+mn-cs"/>
        </a:defRPr>
      </a:lvl1pPr>
      <a:lvl2pPr marL="457200" indent="-169863" algn="l" defTabSz="914400" rtl="0" eaLnBrk="1" latinLnBrk="0" hangingPunct="1">
        <a:spcBef>
          <a:spcPts val="600"/>
        </a:spcBef>
        <a:spcAft>
          <a:spcPts val="500"/>
        </a:spcAft>
        <a:buClr>
          <a:schemeClr val="accent1"/>
        </a:buClr>
        <a:buSzPct val="85000"/>
        <a:buFont typeface="Wingdings" pitchFamily="2" charset="2"/>
        <a:buChar char="§"/>
        <a:defRPr sz="2000" kern="1200">
          <a:solidFill>
            <a:schemeClr val="tx1"/>
          </a:solidFill>
          <a:latin typeface="+mn-lt"/>
          <a:ea typeface="+mn-ea"/>
          <a:cs typeface="+mn-cs"/>
        </a:defRPr>
      </a:lvl2pPr>
      <a:lvl3pPr marL="744538" indent="-228600" algn="l" defTabSz="914400" rtl="0" eaLnBrk="1" latinLnBrk="0" hangingPunct="1">
        <a:spcBef>
          <a:spcPts val="600"/>
        </a:spcBef>
        <a:spcAft>
          <a:spcPts val="500"/>
        </a:spcAft>
        <a:buClr>
          <a:schemeClr val="accent1"/>
        </a:buClr>
        <a:buFont typeface="Arial" pitchFamily="34" charset="0"/>
        <a:buChar char="−"/>
        <a:tabLst/>
        <a:defRPr sz="1800" kern="1200">
          <a:solidFill>
            <a:schemeClr val="tx1"/>
          </a:solidFill>
          <a:latin typeface="+mn-lt"/>
          <a:ea typeface="+mn-ea"/>
          <a:cs typeface="+mn-cs"/>
        </a:defRPr>
      </a:lvl3pPr>
      <a:lvl4pPr marL="914400" indent="-171450" algn="l" defTabSz="914400" rtl="0" eaLnBrk="1" latinLnBrk="0" hangingPunct="1">
        <a:spcBef>
          <a:spcPts val="600"/>
        </a:spcBef>
        <a:spcAft>
          <a:spcPts val="500"/>
        </a:spcAft>
        <a:buClr>
          <a:schemeClr val="accent1"/>
        </a:buClr>
        <a:buFont typeface="Arial" pitchFamily="34" charset="0"/>
        <a:buChar char="-"/>
        <a:defRPr sz="1600" kern="1200">
          <a:solidFill>
            <a:schemeClr val="tx1"/>
          </a:solidFill>
          <a:latin typeface="+mn-lt"/>
          <a:ea typeface="+mn-ea"/>
          <a:cs typeface="+mn-cs"/>
        </a:defRPr>
      </a:lvl4pPr>
      <a:lvl5pPr marL="1201738" indent="-228600" algn="l" defTabSz="914400" rtl="0" eaLnBrk="1" latinLnBrk="0" hangingPunct="1">
        <a:spcBef>
          <a:spcPts val="600"/>
        </a:spcBef>
        <a:spcAft>
          <a:spcPts val="500"/>
        </a:spcAft>
        <a:buClr>
          <a:schemeClr val="accent1"/>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89" userDrawn="1">
          <p15:clr>
            <a:srgbClr val="F26B43"/>
          </p15:clr>
        </p15:guide>
        <p15:guide id="4" pos="7385" userDrawn="1">
          <p15:clr>
            <a:srgbClr val="F26B43"/>
          </p15:clr>
        </p15:guide>
        <p15:guide id="5" orient="horz" pos="931" userDrawn="1">
          <p15:clr>
            <a:srgbClr val="F26B43"/>
          </p15:clr>
        </p15:guide>
        <p15:guide id="6" orient="horz" pos="877" userDrawn="1">
          <p15:clr>
            <a:srgbClr val="F26B43"/>
          </p15:clr>
        </p15:guide>
        <p15:guide id="7" orient="horz" pos="261" userDrawn="1">
          <p15:clr>
            <a:srgbClr val="F26B43"/>
          </p15:clr>
        </p15:guide>
        <p15:guide id="8" orient="horz" pos="3858" userDrawn="1">
          <p15:clr>
            <a:srgbClr val="F26B43"/>
          </p15:clr>
        </p15:guide>
        <p15:guide id="9" orient="horz" pos="420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jpeg"/><Relationship Id="rId3" Type="http://schemas.openxmlformats.org/officeDocument/2006/relationships/image" Target="../media/image43.jpeg"/><Relationship Id="rId7" Type="http://schemas.openxmlformats.org/officeDocument/2006/relationships/image" Target="../media/image47.jpe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notesSlide" Target="../notesSlides/notesSlide9.xml"/><Relationship Id="rId16" Type="http://schemas.openxmlformats.org/officeDocument/2006/relationships/image" Target="../media/image56.jpeg"/><Relationship Id="rId1" Type="http://schemas.openxmlformats.org/officeDocument/2006/relationships/slideLayout" Target="../slideLayouts/slideLayout5.xml"/><Relationship Id="rId6" Type="http://schemas.openxmlformats.org/officeDocument/2006/relationships/image" Target="../media/image46.jpeg"/><Relationship Id="rId11" Type="http://schemas.openxmlformats.org/officeDocument/2006/relationships/image" Target="../media/image51.png"/><Relationship Id="rId5" Type="http://schemas.openxmlformats.org/officeDocument/2006/relationships/image" Target="../media/image45.jpe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49.jpeg"/><Relationship Id="rId1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62.jpeg"/><Relationship Id="rId5" Type="http://schemas.openxmlformats.org/officeDocument/2006/relationships/diagramQuickStyle" Target="../diagrams/quickStyle2.xml"/><Relationship Id="rId10" Type="http://schemas.openxmlformats.org/officeDocument/2006/relationships/image" Target="../media/image61.jpg"/><Relationship Id="rId4" Type="http://schemas.openxmlformats.org/officeDocument/2006/relationships/diagramLayout" Target="../diagrams/layout2.xml"/><Relationship Id="rId9"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65.jp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1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hyperlink" Target="https://youtu.be/70ms9g8J7WY" TargetMode="External"/><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72.jp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21.xml.rels><?xml version="1.0" encoding="UTF-8" standalone="yes"?>
<Relationships xmlns="http://schemas.openxmlformats.org/package/2006/relationships"><Relationship Id="rId8" Type="http://schemas.openxmlformats.org/officeDocument/2006/relationships/image" Target="../media/image87.gif"/><Relationship Id="rId13" Type="http://schemas.openxmlformats.org/officeDocument/2006/relationships/image" Target="../media/image92.png"/><Relationship Id="rId18" Type="http://schemas.openxmlformats.org/officeDocument/2006/relationships/image" Target="../media/image97.png"/><Relationship Id="rId3" Type="http://schemas.openxmlformats.org/officeDocument/2006/relationships/image" Target="../media/image82.jpeg"/><Relationship Id="rId21" Type="http://schemas.openxmlformats.org/officeDocument/2006/relationships/image" Target="../media/image100.jpeg"/><Relationship Id="rId7" Type="http://schemas.openxmlformats.org/officeDocument/2006/relationships/image" Target="../media/image86.png"/><Relationship Id="rId12" Type="http://schemas.openxmlformats.org/officeDocument/2006/relationships/image" Target="../media/image91.png"/><Relationship Id="rId17" Type="http://schemas.openxmlformats.org/officeDocument/2006/relationships/image" Target="../media/image96.jpeg"/><Relationship Id="rId2" Type="http://schemas.openxmlformats.org/officeDocument/2006/relationships/notesSlide" Target="../notesSlides/notesSlide18.xml"/><Relationship Id="rId16" Type="http://schemas.openxmlformats.org/officeDocument/2006/relationships/image" Target="../media/image95.png"/><Relationship Id="rId20" Type="http://schemas.openxmlformats.org/officeDocument/2006/relationships/image" Target="../media/image99.png"/><Relationship Id="rId1" Type="http://schemas.openxmlformats.org/officeDocument/2006/relationships/slideLayout" Target="../slideLayouts/slideLayout5.xml"/><Relationship Id="rId6" Type="http://schemas.openxmlformats.org/officeDocument/2006/relationships/image" Target="../media/image85.jpeg"/><Relationship Id="rId11" Type="http://schemas.openxmlformats.org/officeDocument/2006/relationships/image" Target="../media/image90.png"/><Relationship Id="rId5" Type="http://schemas.openxmlformats.org/officeDocument/2006/relationships/image" Target="../media/image84.png"/><Relationship Id="rId15" Type="http://schemas.openxmlformats.org/officeDocument/2006/relationships/image" Target="../media/image94.png"/><Relationship Id="rId10" Type="http://schemas.openxmlformats.org/officeDocument/2006/relationships/image" Target="../media/image89.jpeg"/><Relationship Id="rId19" Type="http://schemas.openxmlformats.org/officeDocument/2006/relationships/image" Target="../media/image98.pn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93.png"/><Relationship Id="rId22" Type="http://schemas.openxmlformats.org/officeDocument/2006/relationships/image" Target="../media/image10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1.png"/><Relationship Id="rId4" Type="http://schemas.openxmlformats.org/officeDocument/2006/relationships/diagramLayout" Target="../diagrams/layout1.xml"/><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png"/><Relationship Id="rId3" Type="http://schemas.openxmlformats.org/officeDocument/2006/relationships/hyperlink" Target="https://www.neonscience.org/impact/papers-publications" TargetMode="External"/><Relationship Id="rId7" Type="http://schemas.openxmlformats.org/officeDocument/2006/relationships/image" Target="../media/image31.gif"/><Relationship Id="rId12" Type="http://schemas.openxmlformats.org/officeDocument/2006/relationships/image" Target="../media/image36.jpeg"/><Relationship Id="rId17" Type="http://schemas.openxmlformats.org/officeDocument/2006/relationships/chart" Target="../charts/chart1.xml"/><Relationship Id="rId2" Type="http://schemas.openxmlformats.org/officeDocument/2006/relationships/notesSlide" Target="../notesSlides/notesSlide7.xml"/><Relationship Id="rId16"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jpeg"/><Relationship Id="rId1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7">
            <a:extLst>
              <a:ext uri="{FF2B5EF4-FFF2-40B4-BE49-F238E27FC236}">
                <a16:creationId xmlns:a16="http://schemas.microsoft.com/office/drawing/2014/main" id="{D95BFBEE-9CC9-4A8A-AC4E-619844A57012}"/>
              </a:ext>
            </a:extLst>
          </p:cNvPr>
          <p:cNvSpPr>
            <a:spLocks noGrp="1"/>
          </p:cNvSpPr>
          <p:nvPr>
            <p:ph type="body" sz="quarter" idx="10"/>
          </p:nvPr>
        </p:nvSpPr>
        <p:spPr bwMode="gray"/>
        <p:txBody>
          <a:bodyPr>
            <a:normAutofit/>
          </a:bodyPr>
          <a:lstStyle>
            <a:lvl1pPr marL="0" indent="0">
              <a:spcBef>
                <a:spcPts val="0"/>
              </a:spcBef>
              <a:spcAft>
                <a:spcPts val="0"/>
              </a:spcAft>
              <a:buNone/>
              <a:defRPr sz="1300">
                <a:solidFill>
                  <a:schemeClr val="bg1"/>
                </a:solidFill>
              </a:defRPr>
            </a:lvl1pPr>
            <a:lvl2pPr marL="287338" indent="0">
              <a:buNone/>
              <a:defRPr>
                <a:solidFill>
                  <a:schemeClr val="bg1"/>
                </a:solidFill>
              </a:defRPr>
            </a:lvl2pPr>
            <a:lvl3pPr marL="515938" indent="0">
              <a:buNone/>
              <a:defRPr>
                <a:solidFill>
                  <a:schemeClr val="bg1"/>
                </a:solidFill>
              </a:defRPr>
            </a:lvl3pPr>
            <a:lvl4pPr marL="744538" indent="0">
              <a:buNone/>
              <a:defRPr>
                <a:solidFill>
                  <a:schemeClr val="bg1"/>
                </a:solidFill>
              </a:defRPr>
            </a:lvl4pPr>
            <a:lvl5pPr marL="973138" indent="0">
              <a:buNone/>
              <a:defRPr>
                <a:solidFill>
                  <a:schemeClr val="bg1"/>
                </a:solidFill>
              </a:defRPr>
            </a:lvl5pPr>
          </a:lstStyle>
          <a:p>
            <a:r>
              <a:rPr lang="en-US" sz="1400" b="1" dirty="0"/>
              <a:t>Name</a:t>
            </a:r>
          </a:p>
          <a:p>
            <a:r>
              <a:rPr lang="en-US" sz="1400" b="1" dirty="0"/>
              <a:t>Title</a:t>
            </a:r>
          </a:p>
          <a:p>
            <a:r>
              <a:rPr lang="en-US" sz="1400" b="1" dirty="0"/>
              <a:t>Date</a:t>
            </a:r>
            <a:endParaRPr lang="en-US" sz="1400" dirty="0"/>
          </a:p>
        </p:txBody>
      </p:sp>
      <p:sp>
        <p:nvSpPr>
          <p:cNvPr id="2" name="Title 1">
            <a:extLst>
              <a:ext uri="{FF2B5EF4-FFF2-40B4-BE49-F238E27FC236}">
                <a16:creationId xmlns:a16="http://schemas.microsoft.com/office/drawing/2014/main" id="{365C8CC0-5379-4D40-8F90-90B99A8930C7}"/>
              </a:ext>
            </a:extLst>
          </p:cNvPr>
          <p:cNvSpPr>
            <a:spLocks noGrp="1"/>
          </p:cNvSpPr>
          <p:nvPr>
            <p:ph type="ctrTitle"/>
          </p:nvPr>
        </p:nvSpPr>
        <p:spPr>
          <a:xfrm>
            <a:off x="600159" y="4152901"/>
            <a:ext cx="8483692" cy="816708"/>
          </a:xfrm>
        </p:spPr>
        <p:txBody>
          <a:bodyPr/>
          <a:lstStyle/>
          <a:p>
            <a:r>
              <a:rPr lang="en-US" dirty="0"/>
              <a:t>NEON Overview Slides</a:t>
            </a:r>
          </a:p>
        </p:txBody>
      </p:sp>
      <p:sp>
        <p:nvSpPr>
          <p:cNvPr id="3" name="Slide Number Placeholder 2"/>
          <p:cNvSpPr>
            <a:spLocks noGrp="1"/>
          </p:cNvSpPr>
          <p:nvPr>
            <p:ph type="sldNum" sz="quarter" idx="4"/>
          </p:nvPr>
        </p:nvSpPr>
        <p:spPr/>
        <p:txBody>
          <a:bodyPr/>
          <a:lstStyle/>
          <a:p>
            <a:fld id="{47A9008A-481B-4F65-A514-1AA65EA0FD53}" type="slidenum">
              <a:rPr lang="en-US" smtClean="0"/>
              <a:pPr/>
              <a:t>1</a:t>
            </a:fld>
            <a:endParaRPr lang="en-US" dirty="0"/>
          </a:p>
        </p:txBody>
      </p:sp>
    </p:spTree>
    <p:extLst>
      <p:ext uri="{BB962C8B-B14F-4D97-AF65-F5344CB8AC3E}">
        <p14:creationId xmlns:p14="http://schemas.microsoft.com/office/powerpoint/2010/main" val="3057377888"/>
      </p:ext>
    </p:extLst>
  </p:cSld>
  <p:clrMapOvr>
    <a:masterClrMapping/>
  </p:clrMapOvr>
  <mc:AlternateContent xmlns:mc="http://schemas.openxmlformats.org/markup-compatibility/2006" xmlns:p14="http://schemas.microsoft.com/office/powerpoint/2010/main">
    <mc:Choice Requires="p14">
      <p:transition p14:dur="10" advTm="48538"/>
    </mc:Choice>
    <mc:Fallback xmlns="">
      <p:transition advTm="4853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7C2F79-9D6F-614D-BC56-20E07730C3BF}"/>
              </a:ext>
            </a:extLst>
          </p:cNvPr>
          <p:cNvSpPr>
            <a:spLocks noGrp="1"/>
          </p:cNvSpPr>
          <p:nvPr>
            <p:ph type="title"/>
          </p:nvPr>
        </p:nvSpPr>
        <p:spPr/>
        <p:txBody>
          <a:bodyPr>
            <a:normAutofit/>
          </a:bodyPr>
          <a:lstStyle/>
          <a:p>
            <a:r>
              <a:rPr lang="en-US" sz="3200" dirty="0"/>
              <a:t>Standardized protocols</a:t>
            </a:r>
          </a:p>
        </p:txBody>
      </p:sp>
      <p:pic>
        <p:nvPicPr>
          <p:cNvPr id="12" name="Content Placeholder 11" descr="A picture containing tree, outdoor, forest, plant&#10;&#10;Description automatically generated">
            <a:extLst>
              <a:ext uri="{FF2B5EF4-FFF2-40B4-BE49-F238E27FC236}">
                <a16:creationId xmlns:a16="http://schemas.microsoft.com/office/drawing/2014/main" id="{366E4510-7506-E842-85C2-90B3FF99307E}"/>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2783" t="3376" r="3473" b="3826"/>
          <a:stretch/>
        </p:blipFill>
        <p:spPr>
          <a:xfrm>
            <a:off x="5803985" y="1128630"/>
            <a:ext cx="5918624" cy="4425219"/>
          </a:xfr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F61FE513-E96D-BE49-B143-54BD49C94170}"/>
              </a:ext>
            </a:extLst>
          </p:cNvPr>
          <p:cNvSpPr txBox="1"/>
          <p:nvPr/>
        </p:nvSpPr>
        <p:spPr>
          <a:xfrm>
            <a:off x="6495163" y="5553851"/>
            <a:ext cx="5054461" cy="338554"/>
          </a:xfrm>
          <a:prstGeom prst="rect">
            <a:avLst/>
          </a:prstGeom>
          <a:noFill/>
        </p:spPr>
        <p:txBody>
          <a:bodyPr wrap="none" rtlCol="0">
            <a:spAutoFit/>
          </a:bodyPr>
          <a:lstStyle/>
          <a:p>
            <a:r>
              <a:rPr lang="en-US" sz="1600" dirty="0"/>
              <a:t>Winter tree fall covering Upper Big Creek, CA (2019)</a:t>
            </a:r>
          </a:p>
        </p:txBody>
      </p:sp>
      <p:sp>
        <p:nvSpPr>
          <p:cNvPr id="8" name="Slide Number Placeholder 3">
            <a:extLst>
              <a:ext uri="{FF2B5EF4-FFF2-40B4-BE49-F238E27FC236}">
                <a16:creationId xmlns:a16="http://schemas.microsoft.com/office/drawing/2014/main" id="{D741A3E9-A456-4F0F-B967-C59256727740}"/>
              </a:ext>
            </a:extLst>
          </p:cNvPr>
          <p:cNvSpPr>
            <a:spLocks noGrp="1"/>
          </p:cNvSpPr>
          <p:nvPr>
            <p:ph type="sldNum" sz="quarter" idx="4"/>
          </p:nvPr>
        </p:nvSpPr>
        <p:spPr>
          <a:xfrm>
            <a:off x="466344" y="6510528"/>
            <a:ext cx="557784" cy="206236"/>
          </a:xfrm>
        </p:spPr>
        <p:txBody>
          <a:bodyPr/>
          <a:lstStyle/>
          <a:p>
            <a:fld id="{47A9008A-481B-4F65-A514-1AA65EA0FD53}" type="slidenum">
              <a:rPr lang="en-US" sz="1200" smtClean="0">
                <a:latin typeface="Inter"/>
              </a:rPr>
              <a:pPr/>
              <a:t>10</a:t>
            </a:fld>
            <a:endParaRPr lang="en-US" sz="1200" dirty="0">
              <a:latin typeface="Inter"/>
            </a:endParaRPr>
          </a:p>
        </p:txBody>
      </p:sp>
      <p:pic>
        <p:nvPicPr>
          <p:cNvPr id="11" name="Content Placeholder 10">
            <a:extLst>
              <a:ext uri="{FF2B5EF4-FFF2-40B4-BE49-F238E27FC236}">
                <a16:creationId xmlns:a16="http://schemas.microsoft.com/office/drawing/2014/main" id="{B8833881-275C-7C47-B907-8F5658FB0998}"/>
              </a:ext>
            </a:extLst>
          </p:cNvPr>
          <p:cNvPicPr>
            <a:picLocks noGrp="1" noChangeAspect="1"/>
          </p:cNvPicPr>
          <p:nvPr>
            <p:ph sz="half" idx="2"/>
          </p:nvPr>
        </p:nvPicPr>
        <p:blipFill rotWithShape="1">
          <a:blip r:embed="rId4"/>
          <a:srcRect l="1" t="2404" r="1085" b="24721"/>
          <a:stretch/>
        </p:blipFill>
        <p:spPr>
          <a:xfrm>
            <a:off x="701555" y="1128631"/>
            <a:ext cx="4971872" cy="4425220"/>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6757CEBC-83FC-594D-B1B1-AB914E11DD60}"/>
              </a:ext>
            </a:extLst>
          </p:cNvPr>
          <p:cNvSpPr txBox="1"/>
          <p:nvPr/>
        </p:nvSpPr>
        <p:spPr>
          <a:xfrm>
            <a:off x="860387" y="5553851"/>
            <a:ext cx="4836452" cy="338554"/>
          </a:xfrm>
          <a:prstGeom prst="rect">
            <a:avLst/>
          </a:prstGeom>
          <a:noFill/>
        </p:spPr>
        <p:txBody>
          <a:bodyPr wrap="none" rtlCol="0">
            <a:spAutoFit/>
          </a:bodyPr>
          <a:lstStyle/>
          <a:p>
            <a:r>
              <a:rPr lang="en-US" sz="1600" dirty="0"/>
              <a:t>NEON Aquatic macroinvertebrate sampling protocol</a:t>
            </a:r>
          </a:p>
        </p:txBody>
      </p:sp>
      <p:sp>
        <p:nvSpPr>
          <p:cNvPr id="5" name="TextBox 4">
            <a:extLst>
              <a:ext uri="{FF2B5EF4-FFF2-40B4-BE49-F238E27FC236}">
                <a16:creationId xmlns:a16="http://schemas.microsoft.com/office/drawing/2014/main" id="{E0C11853-5154-3440-BC4B-2ADDE22E83AA}"/>
              </a:ext>
            </a:extLst>
          </p:cNvPr>
          <p:cNvSpPr txBox="1"/>
          <p:nvPr/>
        </p:nvSpPr>
        <p:spPr>
          <a:xfrm>
            <a:off x="1442720" y="5892405"/>
            <a:ext cx="2893741" cy="215444"/>
          </a:xfrm>
          <a:prstGeom prst="rect">
            <a:avLst/>
          </a:prstGeom>
          <a:noFill/>
        </p:spPr>
        <p:txBody>
          <a:bodyPr wrap="none" rtlCol="0">
            <a:spAutoFit/>
          </a:bodyPr>
          <a:lstStyle/>
          <a:p>
            <a:r>
              <a:rPr lang="en-US" sz="800" dirty="0"/>
              <a:t>https://</a:t>
            </a:r>
            <a:r>
              <a:rPr lang="en-US" sz="800" dirty="0" err="1"/>
              <a:t>data.neonscience.org</a:t>
            </a:r>
            <a:r>
              <a:rPr lang="en-US" sz="800" dirty="0"/>
              <a:t>/data-products/DP1.20120.001</a:t>
            </a:r>
          </a:p>
        </p:txBody>
      </p:sp>
    </p:spTree>
    <p:extLst>
      <p:ext uri="{BB962C8B-B14F-4D97-AF65-F5344CB8AC3E}">
        <p14:creationId xmlns:p14="http://schemas.microsoft.com/office/powerpoint/2010/main" val="4136652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1916CA32-6D0E-A541-ACED-3CF6478ABA42}"/>
              </a:ext>
            </a:extLst>
          </p:cNvPr>
          <p:cNvSpPr txBox="1"/>
          <p:nvPr/>
        </p:nvSpPr>
        <p:spPr>
          <a:xfrm flipH="1">
            <a:off x="480792" y="1719734"/>
            <a:ext cx="2292818" cy="3539430"/>
          </a:xfrm>
          <a:prstGeom prst="rect">
            <a:avLst/>
          </a:prstGeom>
          <a:noFill/>
        </p:spPr>
        <p:txBody>
          <a:bodyPr wrap="square" rtlCol="0">
            <a:spAutoFit/>
          </a:bodyPr>
          <a:lstStyle/>
          <a:p>
            <a:pPr marL="171450" indent="-171450">
              <a:buFont typeface="Arial" panose="020B0604020202020204" pitchFamily="34" charset="0"/>
              <a:buChar char="•"/>
            </a:pPr>
            <a:endParaRPr lang="en-US" sz="1400" dirty="0">
              <a:solidFill>
                <a:schemeClr val="accent1"/>
              </a:solidFill>
              <a:latin typeface="Inter"/>
            </a:endParaRPr>
          </a:p>
          <a:p>
            <a:pPr marL="171450" indent="-171450">
              <a:buFont typeface="Arial" panose="020B0604020202020204" pitchFamily="34" charset="0"/>
              <a:buChar char="•"/>
            </a:pPr>
            <a:endParaRPr lang="en-US" sz="1400" dirty="0">
              <a:solidFill>
                <a:schemeClr val="accent1"/>
              </a:solidFill>
              <a:latin typeface="Inter"/>
            </a:endParaRPr>
          </a:p>
          <a:p>
            <a:pPr marL="171450" indent="-171450">
              <a:buFont typeface="Arial" panose="020B0604020202020204" pitchFamily="34" charset="0"/>
              <a:buChar char="•"/>
            </a:pPr>
            <a:r>
              <a:rPr lang="en-US" sz="1400" dirty="0">
                <a:solidFill>
                  <a:schemeClr val="accent1"/>
                </a:solidFill>
                <a:latin typeface="Inter"/>
              </a:rPr>
              <a:t>Small mammals</a:t>
            </a:r>
          </a:p>
          <a:p>
            <a:pPr marL="171450" indent="-171450">
              <a:buFont typeface="Arial" panose="020B0604020202020204" pitchFamily="34" charset="0"/>
              <a:buChar char="•"/>
            </a:pPr>
            <a:r>
              <a:rPr lang="en-US" sz="1400" dirty="0">
                <a:solidFill>
                  <a:schemeClr val="accent1"/>
                </a:solidFill>
                <a:latin typeface="Inter"/>
              </a:rPr>
              <a:t>Fishes</a:t>
            </a:r>
          </a:p>
          <a:p>
            <a:pPr marL="171450" indent="-171450">
              <a:buFont typeface="Arial" panose="020B0604020202020204" pitchFamily="34" charset="0"/>
              <a:buChar char="•"/>
            </a:pPr>
            <a:r>
              <a:rPr lang="en-US" sz="1400" dirty="0">
                <a:solidFill>
                  <a:schemeClr val="accent1"/>
                </a:solidFill>
                <a:latin typeface="Inter"/>
              </a:rPr>
              <a:t>Ground beetles </a:t>
            </a:r>
          </a:p>
          <a:p>
            <a:pPr marL="171450" indent="-171450">
              <a:buFont typeface="Arial" panose="020B0604020202020204" pitchFamily="34" charset="0"/>
              <a:buChar char="•"/>
            </a:pPr>
            <a:r>
              <a:rPr lang="en-US" sz="1400" dirty="0">
                <a:solidFill>
                  <a:schemeClr val="accent1"/>
                </a:solidFill>
                <a:latin typeface="Inter"/>
              </a:rPr>
              <a:t>Mosquitos</a:t>
            </a:r>
            <a:endParaRPr lang="en-US" sz="1400" dirty="0">
              <a:solidFill>
                <a:schemeClr val="accent1"/>
              </a:solidFill>
            </a:endParaRPr>
          </a:p>
          <a:p>
            <a:pPr marL="171450" indent="-171450">
              <a:buFont typeface="Arial" panose="020B0604020202020204" pitchFamily="34" charset="0"/>
              <a:buChar char="•"/>
            </a:pPr>
            <a:r>
              <a:rPr lang="en-US" sz="1400" dirty="0">
                <a:solidFill>
                  <a:schemeClr val="accent1"/>
                </a:solidFill>
                <a:latin typeface="Inter"/>
              </a:rPr>
              <a:t>Ticks</a:t>
            </a:r>
          </a:p>
          <a:p>
            <a:pPr marL="171450" indent="-171450">
              <a:buFont typeface="Arial" panose="020B0604020202020204" pitchFamily="34" charset="0"/>
              <a:buChar char="•"/>
            </a:pPr>
            <a:r>
              <a:rPr lang="en-US" sz="1400" dirty="0">
                <a:latin typeface="Inter"/>
              </a:rPr>
              <a:t>Zooplankton</a:t>
            </a:r>
          </a:p>
          <a:p>
            <a:pPr marL="171450" indent="-171450">
              <a:buFont typeface="Arial" panose="020B0604020202020204" pitchFamily="34" charset="0"/>
              <a:buChar char="•"/>
            </a:pPr>
            <a:r>
              <a:rPr lang="en-US" sz="1400" dirty="0">
                <a:solidFill>
                  <a:schemeClr val="accent1"/>
                </a:solidFill>
                <a:latin typeface="Inter"/>
              </a:rPr>
              <a:t>Benthic macroinvertebrates</a:t>
            </a:r>
          </a:p>
          <a:p>
            <a:pPr marL="171450" indent="-171450">
              <a:buFont typeface="Arial" panose="020B0604020202020204" pitchFamily="34" charset="0"/>
              <a:buChar char="•"/>
            </a:pPr>
            <a:r>
              <a:rPr lang="en-US" sz="1400" dirty="0">
                <a:latin typeface="Inter"/>
              </a:rPr>
              <a:t>Vascular plants, algae, bryophytes and lichens</a:t>
            </a:r>
          </a:p>
          <a:p>
            <a:pPr marL="171450" indent="-171450">
              <a:buFont typeface="Arial" panose="020B0604020202020204" pitchFamily="34" charset="0"/>
              <a:buChar char="•"/>
            </a:pPr>
            <a:r>
              <a:rPr lang="en-US" sz="1400" dirty="0">
                <a:solidFill>
                  <a:schemeClr val="accent1"/>
                </a:solidFill>
                <a:latin typeface="Inter"/>
              </a:rPr>
              <a:t>Soil microbes</a:t>
            </a:r>
          </a:p>
          <a:p>
            <a:pPr marL="171450" indent="-171450">
              <a:buFont typeface="Arial" panose="020B0604020202020204" pitchFamily="34" charset="0"/>
              <a:buChar char="•"/>
            </a:pPr>
            <a:r>
              <a:rPr lang="en-US" sz="1400" dirty="0">
                <a:latin typeface="Inter"/>
              </a:rPr>
              <a:t>Soil</a:t>
            </a:r>
          </a:p>
          <a:p>
            <a:pPr marL="171450" indent="-171450">
              <a:buFont typeface="Arial" panose="020B0604020202020204" pitchFamily="34" charset="0"/>
              <a:buChar char="•"/>
            </a:pPr>
            <a:r>
              <a:rPr lang="en-US" sz="1400" dirty="0">
                <a:latin typeface="Inter"/>
              </a:rPr>
              <a:t>Dust</a:t>
            </a:r>
          </a:p>
          <a:p>
            <a:pPr marL="171450" indent="-171450">
              <a:buFont typeface="Arial" panose="020B0604020202020204" pitchFamily="34" charset="0"/>
              <a:buChar char="•"/>
            </a:pPr>
            <a:r>
              <a:rPr lang="en-US" sz="1400" dirty="0">
                <a:latin typeface="Inter"/>
              </a:rPr>
              <a:t>Wet deposition </a:t>
            </a:r>
            <a:endParaRPr lang="en-US" sz="1400" i="1" dirty="0">
              <a:solidFill>
                <a:schemeClr val="accent6"/>
              </a:solidFill>
              <a:latin typeface="Inter"/>
            </a:endParaRPr>
          </a:p>
        </p:txBody>
      </p:sp>
      <p:grpSp>
        <p:nvGrpSpPr>
          <p:cNvPr id="29" name="Group 28">
            <a:extLst>
              <a:ext uri="{FF2B5EF4-FFF2-40B4-BE49-F238E27FC236}">
                <a16:creationId xmlns:a16="http://schemas.microsoft.com/office/drawing/2014/main" id="{12D46239-DF79-0C4B-8CBB-9171F854254C}"/>
              </a:ext>
            </a:extLst>
          </p:cNvPr>
          <p:cNvGrpSpPr/>
          <p:nvPr/>
        </p:nvGrpSpPr>
        <p:grpSpPr>
          <a:xfrm>
            <a:off x="2655511" y="1733398"/>
            <a:ext cx="5929173" cy="3473040"/>
            <a:chOff x="3764478" y="2277581"/>
            <a:chExt cx="4880758" cy="2626927"/>
          </a:xfrm>
        </p:grpSpPr>
        <p:sp>
          <p:nvSpPr>
            <p:cNvPr id="10" name="Rectangle 9">
              <a:extLst>
                <a:ext uri="{FF2B5EF4-FFF2-40B4-BE49-F238E27FC236}">
                  <a16:creationId xmlns:a16="http://schemas.microsoft.com/office/drawing/2014/main" id="{14105386-00AF-D241-B97D-9FE40067FA82}"/>
                </a:ext>
              </a:extLst>
            </p:cNvPr>
            <p:cNvSpPr/>
            <p:nvPr/>
          </p:nvSpPr>
          <p:spPr bwMode="auto">
            <a:xfrm>
              <a:off x="3764478" y="2277581"/>
              <a:ext cx="4880758" cy="2626927"/>
            </a:xfrm>
            <a:prstGeom prst="rect">
              <a:avLst/>
            </a:prstGeom>
            <a:gradFill rotWithShape="0">
              <a:gsLst>
                <a:gs pos="0">
                  <a:srgbClr val="EAEAEA"/>
                </a:gs>
                <a:gs pos="100000">
                  <a:schemeClr val="bg2"/>
                </a:gs>
              </a:gsLst>
              <a:lin ang="5400000" scaled="1"/>
            </a:gra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5" name="Group 4">
              <a:extLst>
                <a:ext uri="{FF2B5EF4-FFF2-40B4-BE49-F238E27FC236}">
                  <a16:creationId xmlns:a16="http://schemas.microsoft.com/office/drawing/2014/main" id="{024A2EE1-0990-4B10-9770-FD2ADBA2B6C0}"/>
                </a:ext>
              </a:extLst>
            </p:cNvPr>
            <p:cNvGrpSpPr/>
            <p:nvPr/>
          </p:nvGrpSpPr>
          <p:grpSpPr>
            <a:xfrm>
              <a:off x="3904390" y="2365053"/>
              <a:ext cx="4608291" cy="2429121"/>
              <a:chOff x="287046" y="2312291"/>
              <a:chExt cx="6799554" cy="3559629"/>
            </a:xfrm>
          </p:grpSpPr>
          <p:grpSp>
            <p:nvGrpSpPr>
              <p:cNvPr id="11" name="Group 10">
                <a:extLst>
                  <a:ext uri="{FF2B5EF4-FFF2-40B4-BE49-F238E27FC236}">
                    <a16:creationId xmlns:a16="http://schemas.microsoft.com/office/drawing/2014/main" id="{8429736D-98E6-4ECF-B100-E3E697AC2658}"/>
                  </a:ext>
                </a:extLst>
              </p:cNvPr>
              <p:cNvGrpSpPr/>
              <p:nvPr/>
            </p:nvGrpSpPr>
            <p:grpSpPr>
              <a:xfrm>
                <a:off x="287046" y="2312292"/>
                <a:ext cx="3342109" cy="3559628"/>
                <a:chOff x="204518" y="903050"/>
                <a:chExt cx="4702762" cy="5008839"/>
              </a:xfrm>
            </p:grpSpPr>
            <p:pic>
              <p:nvPicPr>
                <p:cNvPr id="12" name="Picture 11">
                  <a:extLst>
                    <a:ext uri="{FF2B5EF4-FFF2-40B4-BE49-F238E27FC236}">
                      <a16:creationId xmlns:a16="http://schemas.microsoft.com/office/drawing/2014/main" id="{A9B65753-E8FE-4F32-97E8-7E3742FCC7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9058" r="-1" b="29272"/>
                <a:stretch/>
              </p:blipFill>
              <p:spPr>
                <a:xfrm>
                  <a:off x="204519" y="903050"/>
                  <a:ext cx="2762203" cy="1166400"/>
                </a:xfrm>
                <a:prstGeom prst="rect">
                  <a:avLst/>
                </a:prstGeom>
              </p:spPr>
            </p:pic>
            <p:pic>
              <p:nvPicPr>
                <p:cNvPr id="13" name="Picture 12">
                  <a:extLst>
                    <a:ext uri="{FF2B5EF4-FFF2-40B4-BE49-F238E27FC236}">
                      <a16:creationId xmlns:a16="http://schemas.microsoft.com/office/drawing/2014/main" id="{96F31F8F-BADF-49CC-9963-A7B46EF933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8599" r="-1" b="4999"/>
                <a:stretch/>
              </p:blipFill>
              <p:spPr>
                <a:xfrm>
                  <a:off x="204518" y="2211195"/>
                  <a:ext cx="2762203" cy="2445507"/>
                </a:xfrm>
                <a:prstGeom prst="rect">
                  <a:avLst/>
                </a:prstGeom>
              </p:spPr>
            </p:pic>
            <p:pic>
              <p:nvPicPr>
                <p:cNvPr id="14" name="Picture 13">
                  <a:extLst>
                    <a:ext uri="{FF2B5EF4-FFF2-40B4-BE49-F238E27FC236}">
                      <a16:creationId xmlns:a16="http://schemas.microsoft.com/office/drawing/2014/main" id="{9ABC6476-15CA-41A7-B293-FAF8807734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289" r="14283" b="5"/>
                <a:stretch/>
              </p:blipFill>
              <p:spPr>
                <a:xfrm>
                  <a:off x="3119286" y="903050"/>
                  <a:ext cx="1787994" cy="3291358"/>
                </a:xfrm>
                <a:prstGeom prst="rect">
                  <a:avLst/>
                </a:prstGeom>
              </p:spPr>
            </p:pic>
            <p:pic>
              <p:nvPicPr>
                <p:cNvPr id="15" name="Picture 14">
                  <a:extLst>
                    <a:ext uri="{FF2B5EF4-FFF2-40B4-BE49-F238E27FC236}">
                      <a16:creationId xmlns:a16="http://schemas.microsoft.com/office/drawing/2014/main" id="{37F644A7-36B9-4DF6-954C-C20DEC3715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110" r="-7" b="-7"/>
                <a:stretch/>
              </p:blipFill>
              <p:spPr>
                <a:xfrm>
                  <a:off x="1691590" y="4798445"/>
                  <a:ext cx="1275131" cy="1113444"/>
                </a:xfrm>
                <a:prstGeom prst="rect">
                  <a:avLst/>
                </a:prstGeom>
              </p:spPr>
            </p:pic>
            <p:pic>
              <p:nvPicPr>
                <p:cNvPr id="16" name="Picture 15">
                  <a:extLst>
                    <a:ext uri="{FF2B5EF4-FFF2-40B4-BE49-F238E27FC236}">
                      <a16:creationId xmlns:a16="http://schemas.microsoft.com/office/drawing/2014/main" id="{DFC3AC5F-091A-4C19-8F5F-0B9C55A2B90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272" r="4075"/>
                <a:stretch/>
              </p:blipFill>
              <p:spPr>
                <a:xfrm>
                  <a:off x="3119286" y="4329386"/>
                  <a:ext cx="1787994" cy="1582503"/>
                </a:xfrm>
                <a:prstGeom prst="rect">
                  <a:avLst/>
                </a:prstGeom>
              </p:spPr>
            </p:pic>
            <p:pic>
              <p:nvPicPr>
                <p:cNvPr id="17" name="Picture 16">
                  <a:extLst>
                    <a:ext uri="{FF2B5EF4-FFF2-40B4-BE49-F238E27FC236}">
                      <a16:creationId xmlns:a16="http://schemas.microsoft.com/office/drawing/2014/main" id="{351D01CB-EED7-4E9C-A9CD-AB8F7430190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1650" r="-6" b="12523"/>
                <a:stretch/>
              </p:blipFill>
              <p:spPr>
                <a:xfrm>
                  <a:off x="204518" y="4798445"/>
                  <a:ext cx="1268683" cy="1113444"/>
                </a:xfrm>
                <a:prstGeom prst="rect">
                  <a:avLst/>
                </a:prstGeom>
              </p:spPr>
            </p:pic>
          </p:grpSp>
          <p:grpSp>
            <p:nvGrpSpPr>
              <p:cNvPr id="18" name="Group 17">
                <a:extLst>
                  <a:ext uri="{FF2B5EF4-FFF2-40B4-BE49-F238E27FC236}">
                    <a16:creationId xmlns:a16="http://schemas.microsoft.com/office/drawing/2014/main" id="{A160ED69-2AE5-4BC0-97B3-834DB2ED23C1}"/>
                  </a:ext>
                </a:extLst>
              </p:cNvPr>
              <p:cNvGrpSpPr/>
              <p:nvPr/>
            </p:nvGrpSpPr>
            <p:grpSpPr>
              <a:xfrm>
                <a:off x="3731761" y="2312291"/>
                <a:ext cx="3354839" cy="3535898"/>
                <a:chOff x="166135" y="920644"/>
                <a:chExt cx="4742918" cy="4998891"/>
              </a:xfrm>
            </p:grpSpPr>
            <p:pic>
              <p:nvPicPr>
                <p:cNvPr id="19" name="Picture 18">
                  <a:extLst>
                    <a:ext uri="{FF2B5EF4-FFF2-40B4-BE49-F238E27FC236}">
                      <a16:creationId xmlns:a16="http://schemas.microsoft.com/office/drawing/2014/main" id="{A2C89204-D8AA-431E-A23D-073DBC7661F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4470"/>
                <a:stretch/>
              </p:blipFill>
              <p:spPr>
                <a:xfrm>
                  <a:off x="3160693" y="3356634"/>
                  <a:ext cx="1740852" cy="1116710"/>
                </a:xfrm>
                <a:prstGeom prst="rect">
                  <a:avLst/>
                </a:prstGeom>
              </p:spPr>
            </p:pic>
            <p:pic>
              <p:nvPicPr>
                <p:cNvPr id="20" name="Picture 19">
                  <a:extLst>
                    <a:ext uri="{FF2B5EF4-FFF2-40B4-BE49-F238E27FC236}">
                      <a16:creationId xmlns:a16="http://schemas.microsoft.com/office/drawing/2014/main" id="{25B7BBB5-261F-4E28-9CB4-0F3F518AD13C}"/>
                    </a:ext>
                  </a:extLst>
                </p:cNvPr>
                <p:cNvPicPr>
                  <a:picLocks noChangeAspect="1"/>
                </p:cNvPicPr>
                <p:nvPr/>
              </p:nvPicPr>
              <p:blipFill rotWithShape="1">
                <a:blip r:embed="rId10"/>
                <a:srcRect t="16359" r="3" b="6794"/>
                <a:stretch/>
              </p:blipFill>
              <p:spPr>
                <a:xfrm>
                  <a:off x="1999613" y="940152"/>
                  <a:ext cx="2901933" cy="2299077"/>
                </a:xfrm>
                <a:prstGeom prst="rect">
                  <a:avLst/>
                </a:prstGeom>
              </p:spPr>
            </p:pic>
            <p:pic>
              <p:nvPicPr>
                <p:cNvPr id="21" name="Picture 20">
                  <a:extLst>
                    <a:ext uri="{FF2B5EF4-FFF2-40B4-BE49-F238E27FC236}">
                      <a16:creationId xmlns:a16="http://schemas.microsoft.com/office/drawing/2014/main" id="{3BA775E6-1F92-4ACC-A9C9-CD6F43208275}"/>
                    </a:ext>
                  </a:extLst>
                </p:cNvPr>
                <p:cNvPicPr>
                  <a:picLocks noChangeAspect="1"/>
                </p:cNvPicPr>
                <p:nvPr/>
              </p:nvPicPr>
              <p:blipFill>
                <a:blip r:embed="rId11"/>
                <a:stretch>
                  <a:fillRect/>
                </a:stretch>
              </p:blipFill>
              <p:spPr>
                <a:xfrm>
                  <a:off x="166135" y="920644"/>
                  <a:ext cx="1704554" cy="2299078"/>
                </a:xfrm>
                <a:prstGeom prst="rect">
                  <a:avLst/>
                </a:prstGeom>
              </p:spPr>
            </p:pic>
            <p:pic>
              <p:nvPicPr>
                <p:cNvPr id="22" name="Picture 21">
                  <a:extLst>
                    <a:ext uri="{FF2B5EF4-FFF2-40B4-BE49-F238E27FC236}">
                      <a16:creationId xmlns:a16="http://schemas.microsoft.com/office/drawing/2014/main" id="{2791C680-8005-420C-A67A-BC8D27B17650}"/>
                    </a:ext>
                  </a:extLst>
                </p:cNvPr>
                <p:cNvPicPr>
                  <a:picLocks noChangeAspect="1"/>
                </p:cNvPicPr>
                <p:nvPr/>
              </p:nvPicPr>
              <p:blipFill rotWithShape="1">
                <a:blip r:embed="rId12"/>
                <a:srcRect l="17663" t="12584" r="-299" b="17755"/>
                <a:stretch/>
              </p:blipFill>
              <p:spPr>
                <a:xfrm>
                  <a:off x="3160694" y="4638085"/>
                  <a:ext cx="1748359" cy="1281450"/>
                </a:xfrm>
                <a:prstGeom prst="rect">
                  <a:avLst/>
                </a:prstGeom>
              </p:spPr>
            </p:pic>
            <p:pic>
              <p:nvPicPr>
                <p:cNvPr id="23" name="Picture 2" descr="https://pbs.twimg.com/media/D4xnMMiWwAAtjIE.jpg:large">
                  <a:extLst>
                    <a:ext uri="{FF2B5EF4-FFF2-40B4-BE49-F238E27FC236}">
                      <a16:creationId xmlns:a16="http://schemas.microsoft.com/office/drawing/2014/main" id="{6C7E6709-CEA8-46AE-BCFC-1078AB7D9A6C}"/>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15951" r="-2" b="15949"/>
                <a:stretch/>
              </p:blipFill>
              <p:spPr bwMode="auto">
                <a:xfrm>
                  <a:off x="166135" y="3356633"/>
                  <a:ext cx="2822614" cy="2562902"/>
                </a:xfrm>
                <a:prstGeom prst="rect">
                  <a:avLst/>
                </a:prstGeom>
                <a:noFill/>
                <a:effectLst/>
                <a:extLst>
                  <a:ext uri="{909E8E84-426E-40DD-AFC4-6F175D3DCCD1}">
                    <a14:hiddenFill xmlns:a14="http://schemas.microsoft.com/office/drawing/2010/main">
                      <a:solidFill>
                        <a:srgbClr val="FFFFFF"/>
                      </a:solidFill>
                    </a14:hiddenFill>
                  </a:ext>
                </a:extLst>
              </p:spPr>
            </p:pic>
          </p:grpSp>
        </p:grpSp>
      </p:grpSp>
      <p:grpSp>
        <p:nvGrpSpPr>
          <p:cNvPr id="3" name="Group 2">
            <a:extLst>
              <a:ext uri="{FF2B5EF4-FFF2-40B4-BE49-F238E27FC236}">
                <a16:creationId xmlns:a16="http://schemas.microsoft.com/office/drawing/2014/main" id="{1BB65826-C41D-4F34-A868-A4C8DC7D1A0F}"/>
              </a:ext>
            </a:extLst>
          </p:cNvPr>
          <p:cNvGrpSpPr/>
          <p:nvPr/>
        </p:nvGrpSpPr>
        <p:grpSpPr>
          <a:xfrm>
            <a:off x="2833665" y="5448136"/>
            <a:ext cx="5920269" cy="534562"/>
            <a:chOff x="9115621" y="363397"/>
            <a:chExt cx="6386350" cy="491820"/>
          </a:xfrm>
        </p:grpSpPr>
        <p:sp>
          <p:nvSpPr>
            <p:cNvPr id="25" name="TextBox 24">
              <a:extLst>
                <a:ext uri="{FF2B5EF4-FFF2-40B4-BE49-F238E27FC236}">
                  <a16:creationId xmlns:a16="http://schemas.microsoft.com/office/drawing/2014/main" id="{A292A9F6-6057-1E47-BB23-430A82808365}"/>
                </a:ext>
              </a:extLst>
            </p:cNvPr>
            <p:cNvSpPr txBox="1"/>
            <p:nvPr/>
          </p:nvSpPr>
          <p:spPr>
            <a:xfrm>
              <a:off x="12442340" y="458105"/>
              <a:ext cx="3059631" cy="311484"/>
            </a:xfrm>
            <a:prstGeom prst="rect">
              <a:avLst/>
            </a:prstGeom>
            <a:noFill/>
          </p:spPr>
          <p:txBody>
            <a:bodyPr wrap="square" lIns="91440" tIns="45720" rIns="91440" bIns="45720" rtlCol="0" anchor="t">
              <a:spAutoFit/>
            </a:bodyPr>
            <a:lstStyle/>
            <a:p>
              <a:r>
                <a:rPr lang="en-US" sz="1600" b="1" dirty="0">
                  <a:solidFill>
                    <a:srgbClr val="840103"/>
                  </a:solidFill>
                </a:rPr>
                <a:t>biorepo.neonscience.org</a:t>
              </a:r>
              <a:endParaRPr lang="en-US" sz="1600" b="1" dirty="0">
                <a:solidFill>
                  <a:srgbClr val="840103"/>
                </a:solidFill>
                <a:cs typeface="Arial"/>
              </a:endParaRPr>
            </a:p>
          </p:txBody>
        </p:sp>
        <p:pic>
          <p:nvPicPr>
            <p:cNvPr id="6" name="Picture 5">
              <a:extLst>
                <a:ext uri="{FF2B5EF4-FFF2-40B4-BE49-F238E27FC236}">
                  <a16:creationId xmlns:a16="http://schemas.microsoft.com/office/drawing/2014/main" id="{C74B5E57-68CE-4A0F-9429-029AE61DA930}"/>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9115621" y="363397"/>
              <a:ext cx="2935314" cy="491820"/>
            </a:xfrm>
            <a:prstGeom prst="rect">
              <a:avLst/>
            </a:prstGeom>
          </p:spPr>
        </p:pic>
      </p:grpSp>
      <p:sp>
        <p:nvSpPr>
          <p:cNvPr id="27" name="Slide Number Placeholder 3">
            <a:extLst>
              <a:ext uri="{FF2B5EF4-FFF2-40B4-BE49-F238E27FC236}">
                <a16:creationId xmlns:a16="http://schemas.microsoft.com/office/drawing/2014/main" id="{4D9CB3CA-E731-4123-819A-63A588A22A4A}"/>
              </a:ext>
            </a:extLst>
          </p:cNvPr>
          <p:cNvSpPr>
            <a:spLocks noGrp="1"/>
          </p:cNvSpPr>
          <p:nvPr>
            <p:ph type="sldNum" sz="quarter" idx="4"/>
          </p:nvPr>
        </p:nvSpPr>
        <p:spPr>
          <a:xfrm>
            <a:off x="466344" y="6521856"/>
            <a:ext cx="557784" cy="206236"/>
          </a:xfrm>
        </p:spPr>
        <p:txBody>
          <a:bodyPr/>
          <a:lstStyle/>
          <a:p>
            <a:fld id="{47A9008A-481B-4F65-A514-1AA65EA0FD53}" type="slidenum">
              <a:rPr lang="en-US" sz="1200" smtClean="0">
                <a:latin typeface="Inter"/>
              </a:rPr>
              <a:pPr/>
              <a:t>11</a:t>
            </a:fld>
            <a:endParaRPr lang="en-US" sz="1200" dirty="0">
              <a:latin typeface="Inter"/>
            </a:endParaRPr>
          </a:p>
        </p:txBody>
      </p:sp>
      <p:sp>
        <p:nvSpPr>
          <p:cNvPr id="30" name="Right Arrow 29">
            <a:extLst>
              <a:ext uri="{FF2B5EF4-FFF2-40B4-BE49-F238E27FC236}">
                <a16:creationId xmlns:a16="http://schemas.microsoft.com/office/drawing/2014/main" id="{C0E5133E-0166-7246-B743-AAD3D0F7167A}"/>
              </a:ext>
            </a:extLst>
          </p:cNvPr>
          <p:cNvSpPr/>
          <p:nvPr/>
        </p:nvSpPr>
        <p:spPr bwMode="auto">
          <a:xfrm>
            <a:off x="8540154" y="3347043"/>
            <a:ext cx="617517" cy="420366"/>
          </a:xfrm>
          <a:prstGeom prst="rightArrow">
            <a:avLst/>
          </a:prstGeom>
          <a:solidFill>
            <a:schemeClr val="accent1"/>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4098" name="Picture 2" descr="Logos and identity system">
            <a:extLst>
              <a:ext uri="{FF2B5EF4-FFF2-40B4-BE49-F238E27FC236}">
                <a16:creationId xmlns:a16="http://schemas.microsoft.com/office/drawing/2014/main" id="{FC363C17-D9E1-A749-AA0D-4C028CA144E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364693" y="3127068"/>
            <a:ext cx="2201928" cy="99548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OLD Systems Selected as One of World's Top Data Repositories -  International Barcode of Life">
            <a:extLst>
              <a:ext uri="{FF2B5EF4-FFF2-40B4-BE49-F238E27FC236}">
                <a16:creationId xmlns:a16="http://schemas.microsoft.com/office/drawing/2014/main" id="{58440773-7658-B142-A3F0-94CFEFF9D1FB}"/>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3906" r="14223"/>
          <a:stretch/>
        </p:blipFill>
        <p:spPr bwMode="auto">
          <a:xfrm>
            <a:off x="9147255" y="4458162"/>
            <a:ext cx="2798505" cy="1268212"/>
          </a:xfrm>
          <a:prstGeom prst="rect">
            <a:avLst/>
          </a:prstGeom>
          <a:noFill/>
          <a:extLst>
            <a:ext uri="{909E8E84-426E-40DD-AFC4-6F175D3DCCD1}">
              <a14:hiddenFill xmlns:a14="http://schemas.microsoft.com/office/drawing/2010/main">
                <a:solidFill>
                  <a:srgbClr val="FFFFFF"/>
                </a:solidFill>
              </a14:hiddenFill>
            </a:ext>
          </a:extLst>
        </p:spPr>
      </p:pic>
      <p:sp>
        <p:nvSpPr>
          <p:cNvPr id="34" name="Right Arrow 33">
            <a:extLst>
              <a:ext uri="{FF2B5EF4-FFF2-40B4-BE49-F238E27FC236}">
                <a16:creationId xmlns:a16="http://schemas.microsoft.com/office/drawing/2014/main" id="{79C19249-037B-914E-8AA4-ECF7C0CE60C4}"/>
              </a:ext>
            </a:extLst>
          </p:cNvPr>
          <p:cNvSpPr/>
          <p:nvPr/>
        </p:nvSpPr>
        <p:spPr bwMode="auto">
          <a:xfrm rot="1357061">
            <a:off x="8524444" y="4154902"/>
            <a:ext cx="617517" cy="420366"/>
          </a:xfrm>
          <a:prstGeom prst="rightArrow">
            <a:avLst/>
          </a:prstGeom>
          <a:solidFill>
            <a:schemeClr val="accent1"/>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 name="Rectangle 3">
            <a:extLst>
              <a:ext uri="{FF2B5EF4-FFF2-40B4-BE49-F238E27FC236}">
                <a16:creationId xmlns:a16="http://schemas.microsoft.com/office/drawing/2014/main" id="{21D1BB41-71C4-AE41-B4FD-04BC35EF8B8F}"/>
              </a:ext>
            </a:extLst>
          </p:cNvPr>
          <p:cNvSpPr/>
          <p:nvPr/>
        </p:nvSpPr>
        <p:spPr bwMode="auto">
          <a:xfrm>
            <a:off x="564317" y="1729968"/>
            <a:ext cx="1867301" cy="326010"/>
          </a:xfrm>
          <a:prstGeom prst="rect">
            <a:avLst/>
          </a:prstGeom>
          <a:gradFill rotWithShape="0">
            <a:gsLst>
              <a:gs pos="0">
                <a:srgbClr val="EAEAEA"/>
              </a:gs>
              <a:gs pos="100000">
                <a:schemeClr val="bg2"/>
              </a:gs>
            </a:gsLst>
            <a:lin ang="5400000" scaled="1"/>
          </a:gra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latin typeface="Arial" charset="0"/>
              </a:rPr>
              <a:t>65</a:t>
            </a:r>
            <a:r>
              <a:rPr kumimoji="0" lang="en-US" sz="1800" b="0" i="0" u="none" strike="noStrike" cap="none" normalizeH="0" baseline="0" dirty="0">
                <a:ln>
                  <a:noFill/>
                </a:ln>
                <a:solidFill>
                  <a:schemeClr val="tx1"/>
                </a:solidFill>
                <a:effectLst/>
                <a:latin typeface="Arial" charset="0"/>
              </a:rPr>
              <a:t> sample types</a:t>
            </a:r>
          </a:p>
        </p:txBody>
      </p:sp>
      <p:sp>
        <p:nvSpPr>
          <p:cNvPr id="31" name="Right Arrow 30">
            <a:extLst>
              <a:ext uri="{FF2B5EF4-FFF2-40B4-BE49-F238E27FC236}">
                <a16:creationId xmlns:a16="http://schemas.microsoft.com/office/drawing/2014/main" id="{3AC0ADC6-E799-7F49-9FFC-A0E9EEE54957}"/>
              </a:ext>
            </a:extLst>
          </p:cNvPr>
          <p:cNvSpPr/>
          <p:nvPr/>
        </p:nvSpPr>
        <p:spPr bwMode="auto">
          <a:xfrm rot="21168642">
            <a:off x="8530771" y="2505266"/>
            <a:ext cx="617517" cy="420366"/>
          </a:xfrm>
          <a:prstGeom prst="rightArrow">
            <a:avLst/>
          </a:prstGeom>
          <a:solidFill>
            <a:schemeClr val="accent1"/>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32" name="Picture 4" descr="Update on Initiatives and Progress in Digitization of Natural ...">
            <a:extLst>
              <a:ext uri="{FF2B5EF4-FFF2-40B4-BE49-F238E27FC236}">
                <a16:creationId xmlns:a16="http://schemas.microsoft.com/office/drawing/2014/main" id="{B3B9EF87-2C51-A54B-A40F-75CAEA73324A}"/>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833202" y="1566965"/>
            <a:ext cx="2844518" cy="879530"/>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03D0A96F-0305-1A45-8CAF-00C76C2ABA8F}"/>
              </a:ext>
            </a:extLst>
          </p:cNvPr>
          <p:cNvSpPr/>
          <p:nvPr/>
        </p:nvSpPr>
        <p:spPr bwMode="auto">
          <a:xfrm>
            <a:off x="3547916" y="1328641"/>
            <a:ext cx="4096877" cy="326010"/>
          </a:xfrm>
          <a:prstGeom prst="rect">
            <a:avLst/>
          </a:prstGeom>
          <a:gradFill rotWithShape="0">
            <a:gsLst>
              <a:gs pos="0">
                <a:srgbClr val="EAEAEA"/>
              </a:gs>
              <a:gs pos="100000">
                <a:schemeClr val="bg2"/>
              </a:gs>
            </a:gsLst>
            <a:lin ang="5400000" scaled="1"/>
          </a:gra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100,000 specimens &amp; samples/year</a:t>
            </a:r>
          </a:p>
        </p:txBody>
      </p:sp>
      <p:sp>
        <p:nvSpPr>
          <p:cNvPr id="45" name="Title 5">
            <a:extLst>
              <a:ext uri="{FF2B5EF4-FFF2-40B4-BE49-F238E27FC236}">
                <a16:creationId xmlns:a16="http://schemas.microsoft.com/office/drawing/2014/main" id="{C68FDA0D-8421-8A99-0867-4B246B3C0FDE}"/>
              </a:ext>
            </a:extLst>
          </p:cNvPr>
          <p:cNvSpPr>
            <a:spLocks noGrp="1"/>
          </p:cNvSpPr>
          <p:nvPr>
            <p:ph type="title"/>
          </p:nvPr>
        </p:nvSpPr>
        <p:spPr>
          <a:xfrm>
            <a:off x="466344" y="420624"/>
            <a:ext cx="11256264" cy="963324"/>
          </a:xfrm>
        </p:spPr>
        <p:txBody>
          <a:bodyPr>
            <a:normAutofit/>
          </a:bodyPr>
          <a:lstStyle/>
          <a:p>
            <a:pPr>
              <a:lnSpc>
                <a:spcPct val="100000"/>
              </a:lnSpc>
              <a:spcBef>
                <a:spcPts val="0"/>
              </a:spcBef>
            </a:pPr>
            <a:r>
              <a:rPr lang="en-US" sz="3200" dirty="0"/>
              <a:t>NEON specimens &amp; samples: NEON Biorepository</a:t>
            </a:r>
            <a:endParaRPr lang="en-US" sz="3200" dirty="0">
              <a:ea typeface="+mj-lt"/>
              <a:cs typeface="+mj-lt"/>
            </a:endParaRPr>
          </a:p>
          <a:p>
            <a:endParaRPr lang="en-US" sz="3200" dirty="0">
              <a:cs typeface="Arial"/>
            </a:endParaRPr>
          </a:p>
        </p:txBody>
      </p:sp>
    </p:spTree>
    <p:extLst>
      <p:ext uri="{BB962C8B-B14F-4D97-AF65-F5344CB8AC3E}">
        <p14:creationId xmlns:p14="http://schemas.microsoft.com/office/powerpoint/2010/main" val="1671850080"/>
      </p:ext>
    </p:extLst>
  </p:cSld>
  <p:clrMapOvr>
    <a:masterClrMapping/>
  </p:clrMapOvr>
  <mc:AlternateContent xmlns:mc="http://schemas.openxmlformats.org/markup-compatibility/2006" xmlns:p14="http://schemas.microsoft.com/office/powerpoint/2010/main">
    <mc:Choice Requires="p14">
      <p:transition spd="slow" p14:dur="2000" advTm="66625"/>
    </mc:Choice>
    <mc:Fallback xmlns="">
      <p:transition spd="slow" advTm="6662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4CA92-6206-4DBA-BA85-5D90ECD9C388}"/>
              </a:ext>
            </a:extLst>
          </p:cNvPr>
          <p:cNvSpPr>
            <a:spLocks noGrp="1"/>
          </p:cNvSpPr>
          <p:nvPr>
            <p:ph type="title"/>
          </p:nvPr>
        </p:nvSpPr>
        <p:spPr>
          <a:xfrm>
            <a:off x="595094" y="423862"/>
            <a:ext cx="11547833" cy="963324"/>
          </a:xfrm>
        </p:spPr>
        <p:txBody>
          <a:bodyPr>
            <a:noAutofit/>
          </a:bodyPr>
          <a:lstStyle/>
          <a:p>
            <a:r>
              <a:rPr lang="en-US" dirty="0"/>
              <a:t>Enhance your science with NEON infrastructure</a:t>
            </a:r>
            <a:br>
              <a:rPr lang="en-US" sz="2800" dirty="0"/>
            </a:br>
            <a:endParaRPr lang="en-US" sz="2800">
              <a:cs typeface="Arial"/>
            </a:endParaRPr>
          </a:p>
          <a:p>
            <a:endParaRPr lang="en-US" sz="2800" dirty="0">
              <a:cs typeface="Arial"/>
            </a:endParaRPr>
          </a:p>
        </p:txBody>
      </p:sp>
      <p:pic>
        <p:nvPicPr>
          <p:cNvPr id="5" name="Picture 5" descr="A group of people walking down a dirt road&#10;&#10;Description automatically generated">
            <a:extLst>
              <a:ext uri="{FF2B5EF4-FFF2-40B4-BE49-F238E27FC236}">
                <a16:creationId xmlns:a16="http://schemas.microsoft.com/office/drawing/2014/main" id="{251D38E7-E36B-4740-859A-86C2EE2D1E1B}"/>
              </a:ext>
            </a:extLst>
          </p:cNvPr>
          <p:cNvPicPr>
            <a:picLocks noGrp="1" noChangeAspect="1"/>
          </p:cNvPicPr>
          <p:nvPr>
            <p:ph idx="1"/>
          </p:nvPr>
        </p:nvPicPr>
        <p:blipFill rotWithShape="1">
          <a:blip r:embed="rId3"/>
          <a:srcRect r="-172" b="11053"/>
          <a:stretch/>
        </p:blipFill>
        <p:spPr>
          <a:xfrm>
            <a:off x="915936" y="1143760"/>
            <a:ext cx="10220344" cy="2967191"/>
          </a:xfrm>
        </p:spPr>
      </p:pic>
      <p:sp>
        <p:nvSpPr>
          <p:cNvPr id="4" name="Slide Number Placeholder 3">
            <a:extLst>
              <a:ext uri="{FF2B5EF4-FFF2-40B4-BE49-F238E27FC236}">
                <a16:creationId xmlns:a16="http://schemas.microsoft.com/office/drawing/2014/main" id="{B7EB9285-D6DB-45AB-BCB7-BA756AA1511E}"/>
              </a:ext>
            </a:extLst>
          </p:cNvPr>
          <p:cNvSpPr>
            <a:spLocks noGrp="1"/>
          </p:cNvSpPr>
          <p:nvPr>
            <p:ph type="sldNum" sz="quarter" idx="4"/>
          </p:nvPr>
        </p:nvSpPr>
        <p:spPr/>
        <p:txBody>
          <a:bodyPr/>
          <a:lstStyle/>
          <a:p>
            <a:fld id="{47A9008A-481B-4F65-A514-1AA65EA0FD53}" type="slidenum">
              <a:rPr lang="en-US" smtClean="0"/>
              <a:pPr/>
              <a:t>12</a:t>
            </a:fld>
            <a:endParaRPr lang="en-US" dirty="0"/>
          </a:p>
        </p:txBody>
      </p:sp>
      <p:sp>
        <p:nvSpPr>
          <p:cNvPr id="8" name="TextBox 7">
            <a:extLst>
              <a:ext uri="{FF2B5EF4-FFF2-40B4-BE49-F238E27FC236}">
                <a16:creationId xmlns:a16="http://schemas.microsoft.com/office/drawing/2014/main" id="{59977465-5344-4CDF-9011-1A821CACA393}"/>
              </a:ext>
            </a:extLst>
          </p:cNvPr>
          <p:cNvSpPr txBox="1"/>
          <p:nvPr/>
        </p:nvSpPr>
        <p:spPr>
          <a:xfrm>
            <a:off x="4420383" y="4404475"/>
            <a:ext cx="7237525" cy="15388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Bef>
                <a:spcPts val="1200"/>
              </a:spcBef>
              <a:buFont typeface="Arial"/>
              <a:buChar char="•"/>
            </a:pPr>
            <a:r>
              <a:rPr lang="en-US" sz="1600" dirty="0">
                <a:solidFill>
                  <a:srgbClr val="444444"/>
                </a:solidFill>
                <a:latin typeface="Inter"/>
                <a:ea typeface="Source Sans Pro"/>
              </a:rPr>
              <a:t>Access to </a:t>
            </a:r>
            <a:r>
              <a:rPr lang="en-US" sz="1600" b="1" dirty="0">
                <a:solidFill>
                  <a:srgbClr val="444444"/>
                </a:solidFill>
                <a:latin typeface="Inter"/>
                <a:ea typeface="Source Sans Pro"/>
              </a:rPr>
              <a:t>Observational Sampling Infrastructure (staff and resources)</a:t>
            </a:r>
          </a:p>
          <a:p>
            <a:pPr marL="342900" indent="-342900">
              <a:spcBef>
                <a:spcPts val="1200"/>
              </a:spcBef>
              <a:buFont typeface="Arial"/>
              <a:buChar char="•"/>
            </a:pPr>
            <a:r>
              <a:rPr lang="en-US" sz="1600" dirty="0">
                <a:solidFill>
                  <a:srgbClr val="444444"/>
                </a:solidFill>
                <a:latin typeface="Inter"/>
                <a:ea typeface="Source Sans Pro"/>
              </a:rPr>
              <a:t>Access to </a:t>
            </a:r>
            <a:r>
              <a:rPr lang="en-US" sz="1600" b="1" dirty="0">
                <a:solidFill>
                  <a:srgbClr val="444444"/>
                </a:solidFill>
                <a:latin typeface="Inter"/>
                <a:ea typeface="Source Sans Pro"/>
              </a:rPr>
              <a:t>Sensor Infrastructure</a:t>
            </a:r>
            <a:endParaRPr lang="en-US" sz="1600" dirty="0">
              <a:solidFill>
                <a:srgbClr val="424242"/>
              </a:solidFill>
              <a:latin typeface="Inter"/>
              <a:ea typeface="Source Sans Pro"/>
              <a:cs typeface="Arial" charset="0"/>
            </a:endParaRPr>
          </a:p>
          <a:p>
            <a:pPr marL="342900" indent="-342900">
              <a:spcBef>
                <a:spcPts val="1200"/>
              </a:spcBef>
              <a:buFont typeface="Arial"/>
              <a:buChar char="•"/>
            </a:pPr>
            <a:r>
              <a:rPr lang="en-US" sz="1600" b="1" dirty="0">
                <a:solidFill>
                  <a:srgbClr val="444444"/>
                </a:solidFill>
                <a:latin typeface="Inter"/>
                <a:ea typeface="Source Sans Pro"/>
              </a:rPr>
              <a:t>Airborne Observation Platform</a:t>
            </a:r>
            <a:endParaRPr lang="en-US" sz="1600" dirty="0">
              <a:solidFill>
                <a:srgbClr val="424242"/>
              </a:solidFill>
              <a:latin typeface="Inter"/>
              <a:ea typeface="Source Sans Pro"/>
              <a:cs typeface="Arial" charset="0"/>
            </a:endParaRPr>
          </a:p>
          <a:p>
            <a:pPr marL="342900" indent="-342900">
              <a:spcBef>
                <a:spcPts val="1200"/>
              </a:spcBef>
              <a:buFont typeface="Arial"/>
              <a:buChar char="•"/>
            </a:pPr>
            <a:r>
              <a:rPr lang="en-US" sz="1600" b="1" dirty="0">
                <a:solidFill>
                  <a:srgbClr val="444444"/>
                </a:solidFill>
                <a:latin typeface="Inter"/>
                <a:ea typeface="Source Sans Pro"/>
              </a:rPr>
              <a:t>Mobile Deployment Platforms</a:t>
            </a:r>
            <a:endParaRPr lang="en-US" sz="1600" dirty="0">
              <a:solidFill>
                <a:srgbClr val="424242"/>
              </a:solidFill>
              <a:latin typeface="Inter"/>
              <a:ea typeface="Source Sans Pro"/>
              <a:cs typeface="Arial" charset="0"/>
            </a:endParaRPr>
          </a:p>
        </p:txBody>
      </p:sp>
      <p:sp>
        <p:nvSpPr>
          <p:cNvPr id="6" name="Rectangle 5">
            <a:extLst>
              <a:ext uri="{FF2B5EF4-FFF2-40B4-BE49-F238E27FC236}">
                <a16:creationId xmlns:a16="http://schemas.microsoft.com/office/drawing/2014/main" id="{2DAB19E5-8195-BB40-8B3D-D19E244AC7AF}"/>
              </a:ext>
            </a:extLst>
          </p:cNvPr>
          <p:cNvSpPr/>
          <p:nvPr/>
        </p:nvSpPr>
        <p:spPr>
          <a:xfrm>
            <a:off x="595094" y="4633983"/>
            <a:ext cx="3563006" cy="1077218"/>
          </a:xfrm>
          <a:prstGeom prst="rect">
            <a:avLst/>
          </a:prstGeom>
          <a:noFill/>
        </p:spPr>
        <p:txBody>
          <a:bodyPr wrap="squar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PI </a:t>
            </a:r>
            <a:r>
              <a:rPr lang="en-US" sz="3200" b="0" cap="none" spc="0" dirty="0">
                <a:ln w="0"/>
                <a:solidFill>
                  <a:schemeClr val="accent1"/>
                </a:solidFill>
                <a:effectLst>
                  <a:outerShdw blurRad="38100" dist="25400" dir="5400000" algn="ctr" rotWithShape="0">
                    <a:srgbClr val="6E747A">
                      <a:alpha val="43000"/>
                    </a:srgbClr>
                  </a:outerShdw>
                </a:effectLst>
              </a:rPr>
              <a:t>Research –</a:t>
            </a:r>
          </a:p>
          <a:p>
            <a:pPr algn="ctr"/>
            <a:r>
              <a:rPr lang="en-US" sz="3200" dirty="0">
                <a:ln w="0"/>
                <a:solidFill>
                  <a:schemeClr val="accent1"/>
                </a:solidFill>
                <a:effectLst>
                  <a:outerShdw blurRad="38100" dist="25400" dir="5400000" algn="ctr" rotWithShape="0">
                    <a:srgbClr val="6E747A">
                      <a:alpha val="43000"/>
                    </a:srgbClr>
                  </a:outerShdw>
                </a:effectLst>
              </a:rPr>
              <a:t>Assignable Assets</a:t>
            </a:r>
            <a:endParaRPr lang="en-US" sz="32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846567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4CA92-6206-4DBA-BA85-5D90ECD9C388}"/>
              </a:ext>
            </a:extLst>
          </p:cNvPr>
          <p:cNvSpPr>
            <a:spLocks noGrp="1"/>
          </p:cNvSpPr>
          <p:nvPr>
            <p:ph type="title"/>
          </p:nvPr>
        </p:nvSpPr>
        <p:spPr>
          <a:xfrm>
            <a:off x="595094" y="423862"/>
            <a:ext cx="11547833" cy="963324"/>
          </a:xfrm>
        </p:spPr>
        <p:txBody>
          <a:bodyPr>
            <a:noAutofit/>
          </a:bodyPr>
          <a:lstStyle/>
          <a:p>
            <a:endParaRPr lang="en-US" sz="2800" dirty="0"/>
          </a:p>
          <a:p>
            <a:endParaRPr lang="en-US" sz="2800" dirty="0">
              <a:cs typeface="Arial"/>
            </a:endParaRPr>
          </a:p>
        </p:txBody>
      </p:sp>
      <p:sp>
        <p:nvSpPr>
          <p:cNvPr id="4" name="Slide Number Placeholder 3">
            <a:extLst>
              <a:ext uri="{FF2B5EF4-FFF2-40B4-BE49-F238E27FC236}">
                <a16:creationId xmlns:a16="http://schemas.microsoft.com/office/drawing/2014/main" id="{B7EB9285-D6DB-45AB-BCB7-BA756AA1511E}"/>
              </a:ext>
            </a:extLst>
          </p:cNvPr>
          <p:cNvSpPr>
            <a:spLocks noGrp="1"/>
          </p:cNvSpPr>
          <p:nvPr>
            <p:ph type="sldNum" sz="quarter" idx="4"/>
          </p:nvPr>
        </p:nvSpPr>
        <p:spPr/>
        <p:txBody>
          <a:bodyPr/>
          <a:lstStyle/>
          <a:p>
            <a:fld id="{47A9008A-481B-4F65-A514-1AA65EA0FD53}" type="slidenum">
              <a:rPr lang="en-US" smtClean="0"/>
              <a:pPr/>
              <a:t>13</a:t>
            </a:fld>
            <a:endParaRPr lang="en-US" dirty="0"/>
          </a:p>
        </p:txBody>
      </p:sp>
      <p:graphicFrame>
        <p:nvGraphicFramePr>
          <p:cNvPr id="9" name="Diagram 8">
            <a:extLst>
              <a:ext uri="{FF2B5EF4-FFF2-40B4-BE49-F238E27FC236}">
                <a16:creationId xmlns:a16="http://schemas.microsoft.com/office/drawing/2014/main" id="{390DB36F-BD8A-3423-EF58-B14991F50D94}"/>
              </a:ext>
            </a:extLst>
          </p:cNvPr>
          <p:cNvGraphicFramePr/>
          <p:nvPr>
            <p:extLst>
              <p:ext uri="{D42A27DB-BD31-4B8C-83A1-F6EECF244321}">
                <p14:modId xmlns:p14="http://schemas.microsoft.com/office/powerpoint/2010/main" val="4278580950"/>
              </p:ext>
            </p:extLst>
          </p:nvPr>
        </p:nvGraphicFramePr>
        <p:xfrm>
          <a:off x="5975363" y="650007"/>
          <a:ext cx="6342271" cy="5105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8" name="Title 2">
            <a:extLst>
              <a:ext uri="{FF2B5EF4-FFF2-40B4-BE49-F238E27FC236}">
                <a16:creationId xmlns:a16="http://schemas.microsoft.com/office/drawing/2014/main" id="{9BFBA7D8-CD9E-4612-A19D-9BEC52600704}"/>
              </a:ext>
            </a:extLst>
          </p:cNvPr>
          <p:cNvSpPr>
            <a:spLocks noGrp="1"/>
          </p:cNvSpPr>
          <p:nvPr/>
        </p:nvSpPr>
        <p:spPr>
          <a:xfrm>
            <a:off x="527050" y="370028"/>
            <a:ext cx="6468964" cy="887362"/>
          </a:xfrm>
          <a:prstGeom prst="rect">
            <a:avLst/>
          </a:prstGeom>
        </p:spPr>
        <p:txBody>
          <a:bodyPr vert="horz" lIns="0" tIns="0" rIns="0" bIns="0" rtlCol="0" anchor="t" anchorCtr="0">
            <a:normAutofit lnSpcReduction="10000"/>
          </a:bodyPr>
          <a:lstStyle>
            <a:lvl1pPr algn="l" defTabSz="914400" rtl="0" eaLnBrk="1" latinLnBrk="0" hangingPunct="1">
              <a:lnSpc>
                <a:spcPct val="85000"/>
              </a:lnSpc>
              <a:spcBef>
                <a:spcPct val="0"/>
              </a:spcBef>
              <a:buNone/>
              <a:defRPr sz="3600" b="1" kern="1200">
                <a:solidFill>
                  <a:schemeClr val="accent1"/>
                </a:solidFill>
                <a:latin typeface="+mj-lt"/>
                <a:ea typeface="+mj-ea"/>
                <a:cs typeface="+mj-cs"/>
              </a:defRPr>
            </a:lvl1pPr>
          </a:lstStyle>
          <a:p>
            <a:r>
              <a:rPr lang="en-US" dirty="0"/>
              <a:t>Learn &amp; Experience</a:t>
            </a:r>
            <a:br>
              <a:rPr lang="en-US" dirty="0"/>
            </a:br>
            <a:endParaRPr lang="en-US" dirty="0"/>
          </a:p>
        </p:txBody>
      </p:sp>
      <p:pic>
        <p:nvPicPr>
          <p:cNvPr id="71" name="Picture 70">
            <a:extLst>
              <a:ext uri="{FF2B5EF4-FFF2-40B4-BE49-F238E27FC236}">
                <a16:creationId xmlns:a16="http://schemas.microsoft.com/office/drawing/2014/main" id="{27E6CA15-F716-18D8-D85B-1FB767A6BDCE}"/>
              </a:ext>
            </a:extLst>
          </p:cNvPr>
          <p:cNvPicPr>
            <a:picLocks noChangeAspect="1"/>
          </p:cNvPicPr>
          <p:nvPr/>
        </p:nvPicPr>
        <p:blipFill rotWithShape="1">
          <a:blip r:embed="rId8">
            <a:extLst>
              <a:ext uri="{28A0092B-C50C-407E-A947-70E740481C1C}">
                <a14:useLocalDpi xmlns:a14="http://schemas.microsoft.com/office/drawing/2010/main" val="0"/>
              </a:ext>
            </a:extLst>
          </a:blip>
          <a:srcRect t="21533" b="24042"/>
          <a:stretch/>
        </p:blipFill>
        <p:spPr>
          <a:xfrm>
            <a:off x="607506" y="3584390"/>
            <a:ext cx="3382920" cy="1876417"/>
          </a:xfrm>
          <a:prstGeom prst="rect">
            <a:avLst/>
          </a:prstGeom>
          <a:ln>
            <a:solidFill>
              <a:schemeClr val="accent6"/>
            </a:solidFill>
          </a:ln>
        </p:spPr>
      </p:pic>
      <p:pic>
        <p:nvPicPr>
          <p:cNvPr id="86" name="Picture 86" descr="Graphical user interface, text, application, email&#10;&#10;Description automatically generated">
            <a:extLst>
              <a:ext uri="{FF2B5EF4-FFF2-40B4-BE49-F238E27FC236}">
                <a16:creationId xmlns:a16="http://schemas.microsoft.com/office/drawing/2014/main" id="{7F91192E-C14B-D627-0985-63D612FA633D}"/>
              </a:ext>
            </a:extLst>
          </p:cNvPr>
          <p:cNvPicPr>
            <a:picLocks noChangeAspect="1"/>
          </p:cNvPicPr>
          <p:nvPr/>
        </p:nvPicPr>
        <p:blipFill>
          <a:blip r:embed="rId9"/>
          <a:stretch>
            <a:fillRect/>
          </a:stretch>
        </p:blipFill>
        <p:spPr>
          <a:xfrm>
            <a:off x="413085" y="1052369"/>
            <a:ext cx="4718382" cy="2527418"/>
          </a:xfrm>
          <a:prstGeom prst="rect">
            <a:avLst/>
          </a:prstGeom>
          <a:ln>
            <a:solidFill>
              <a:schemeClr val="accent6"/>
            </a:solidFill>
          </a:ln>
        </p:spPr>
      </p:pic>
      <p:pic>
        <p:nvPicPr>
          <p:cNvPr id="70" name="Picture 69">
            <a:extLst>
              <a:ext uri="{FF2B5EF4-FFF2-40B4-BE49-F238E27FC236}">
                <a16:creationId xmlns:a16="http://schemas.microsoft.com/office/drawing/2014/main" id="{EDA39C2B-7A0D-9DEB-66C9-C0AD8941E785}"/>
              </a:ext>
            </a:extLst>
          </p:cNvPr>
          <p:cNvPicPr>
            <a:picLocks noChangeAspect="1"/>
          </p:cNvPicPr>
          <p:nvPr/>
        </p:nvPicPr>
        <p:blipFill rotWithShape="1">
          <a:blip r:embed="rId10">
            <a:extLst>
              <a:ext uri="{28A0092B-C50C-407E-A947-70E740481C1C}">
                <a14:useLocalDpi xmlns:a14="http://schemas.microsoft.com/office/drawing/2010/main" val="0"/>
              </a:ext>
            </a:extLst>
          </a:blip>
          <a:srcRect t="7094" b="11073"/>
          <a:stretch/>
        </p:blipFill>
        <p:spPr>
          <a:xfrm>
            <a:off x="3988171" y="2629202"/>
            <a:ext cx="2579018" cy="2072998"/>
          </a:xfrm>
          <a:prstGeom prst="rect">
            <a:avLst/>
          </a:prstGeom>
          <a:ln>
            <a:solidFill>
              <a:schemeClr val="tx1"/>
            </a:solidFill>
          </a:ln>
        </p:spPr>
      </p:pic>
      <p:pic>
        <p:nvPicPr>
          <p:cNvPr id="68" name="Picture 67">
            <a:extLst>
              <a:ext uri="{FF2B5EF4-FFF2-40B4-BE49-F238E27FC236}">
                <a16:creationId xmlns:a16="http://schemas.microsoft.com/office/drawing/2014/main" id="{B3311AA6-AEB8-D090-329E-8E9D93A9E4AA}"/>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r="5138"/>
          <a:stretch/>
        </p:blipFill>
        <p:spPr>
          <a:xfrm>
            <a:off x="3386591" y="4530570"/>
            <a:ext cx="2398544" cy="1677788"/>
          </a:xfrm>
          <a:prstGeom prst="rect">
            <a:avLst/>
          </a:prstGeom>
          <a:ln>
            <a:solidFill>
              <a:schemeClr val="accent6"/>
            </a:solidFill>
          </a:ln>
        </p:spPr>
      </p:pic>
    </p:spTree>
    <p:extLst>
      <p:ext uri="{BB962C8B-B14F-4D97-AF65-F5344CB8AC3E}">
        <p14:creationId xmlns:p14="http://schemas.microsoft.com/office/powerpoint/2010/main" val="2163158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052" y="930867"/>
            <a:ext cx="8084625" cy="5040876"/>
          </a:xfrm>
          <a:prstGeom prst="rect">
            <a:avLst/>
          </a:prstGeom>
        </p:spPr>
      </p:pic>
      <p:sp>
        <p:nvSpPr>
          <p:cNvPr id="6" name="Title 5"/>
          <p:cNvSpPr>
            <a:spLocks noGrp="1"/>
          </p:cNvSpPr>
          <p:nvPr>
            <p:ph type="title"/>
          </p:nvPr>
        </p:nvSpPr>
        <p:spPr>
          <a:xfrm>
            <a:off x="472262" y="320665"/>
            <a:ext cx="6485644" cy="963324"/>
          </a:xfrm>
        </p:spPr>
        <p:txBody>
          <a:bodyPr>
            <a:normAutofit/>
          </a:bodyPr>
          <a:lstStyle/>
          <a:p>
            <a:r>
              <a:rPr lang="en-US" dirty="0"/>
              <a:t>NEON data are linked</a:t>
            </a:r>
          </a:p>
        </p:txBody>
      </p:sp>
      <p:sp>
        <p:nvSpPr>
          <p:cNvPr id="3" name="Footer Placeholder 2"/>
          <p:cNvSpPr>
            <a:spLocks noGrp="1"/>
          </p:cNvSpPr>
          <p:nvPr>
            <p:ph type="ftr" sz="quarter" idx="4294967295"/>
          </p:nvPr>
        </p:nvSpPr>
        <p:spPr>
          <a:xfrm>
            <a:off x="2379134" y="6522652"/>
            <a:ext cx="4221691" cy="196711"/>
          </a:xfrm>
          <a:prstGeom prst="rect">
            <a:avLst/>
          </a:prstGeom>
        </p:spPr>
        <p:txBody>
          <a:bodyPr/>
          <a:lstStyle/>
          <a:p>
            <a:r>
              <a:rPr lang="en-US"/>
              <a:t> </a:t>
            </a:r>
          </a:p>
        </p:txBody>
      </p:sp>
      <p:sp>
        <p:nvSpPr>
          <p:cNvPr id="15" name="Title 1"/>
          <p:cNvSpPr txBox="1">
            <a:spLocks/>
          </p:cNvSpPr>
          <p:nvPr/>
        </p:nvSpPr>
        <p:spPr>
          <a:xfrm>
            <a:off x="3523281" y="595313"/>
            <a:ext cx="5625886" cy="963324"/>
          </a:xfrm>
          <a:prstGeom prst="rect">
            <a:avLst/>
          </a:prstGeom>
        </p:spPr>
        <p:txBody>
          <a:bodyPr vert="horz" lIns="0" tIns="0" rIns="0" bIns="0" rtlCol="0" anchor="t" anchorCtr="0">
            <a:normAutofit fontScale="97500"/>
          </a:bodyPr>
          <a:lstStyle>
            <a:lvl1pPr algn="l" defTabSz="914400" rtl="0" eaLnBrk="1" latinLnBrk="0" hangingPunct="1">
              <a:lnSpc>
                <a:spcPct val="85000"/>
              </a:lnSpc>
              <a:spcBef>
                <a:spcPct val="0"/>
              </a:spcBef>
              <a:buNone/>
              <a:defRPr sz="4000" b="1" kern="1200">
                <a:solidFill>
                  <a:schemeClr val="accent1"/>
                </a:solidFill>
                <a:latin typeface="+mj-lt"/>
                <a:ea typeface="+mj-ea"/>
                <a:cs typeface="+mj-cs"/>
              </a:defRPr>
            </a:lvl1pPr>
          </a:lstStyle>
          <a:p>
            <a:endParaRPr lang="en-US"/>
          </a:p>
        </p:txBody>
      </p:sp>
      <p:sp>
        <p:nvSpPr>
          <p:cNvPr id="7" name="Oval 6"/>
          <p:cNvSpPr/>
          <p:nvPr/>
        </p:nvSpPr>
        <p:spPr bwMode="auto">
          <a:xfrm>
            <a:off x="4409769" y="1369589"/>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21" name="Oval 20"/>
          <p:cNvSpPr/>
          <p:nvPr/>
        </p:nvSpPr>
        <p:spPr bwMode="auto">
          <a:xfrm>
            <a:off x="4409769" y="1981433"/>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22" name="Oval 21"/>
          <p:cNvSpPr/>
          <p:nvPr/>
        </p:nvSpPr>
        <p:spPr bwMode="auto">
          <a:xfrm>
            <a:off x="4409769" y="2759476"/>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23" name="Oval 22"/>
          <p:cNvSpPr/>
          <p:nvPr/>
        </p:nvSpPr>
        <p:spPr bwMode="auto">
          <a:xfrm>
            <a:off x="4409769" y="3670666"/>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24" name="Oval 23"/>
          <p:cNvSpPr/>
          <p:nvPr/>
        </p:nvSpPr>
        <p:spPr bwMode="auto">
          <a:xfrm>
            <a:off x="4931137" y="5010181"/>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25" name="Oval 24"/>
          <p:cNvSpPr/>
          <p:nvPr/>
        </p:nvSpPr>
        <p:spPr bwMode="auto">
          <a:xfrm>
            <a:off x="4931137" y="5250813"/>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26" name="Oval 25"/>
          <p:cNvSpPr/>
          <p:nvPr/>
        </p:nvSpPr>
        <p:spPr bwMode="auto">
          <a:xfrm>
            <a:off x="4931137" y="5561089"/>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27" name="Oval 26"/>
          <p:cNvSpPr/>
          <p:nvPr/>
        </p:nvSpPr>
        <p:spPr bwMode="auto">
          <a:xfrm>
            <a:off x="7652862" y="3310201"/>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28" name="Oval 27"/>
          <p:cNvSpPr/>
          <p:nvPr/>
        </p:nvSpPr>
        <p:spPr bwMode="auto">
          <a:xfrm>
            <a:off x="8314988" y="4428100"/>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29" name="Oval 28"/>
          <p:cNvSpPr/>
          <p:nvPr/>
        </p:nvSpPr>
        <p:spPr bwMode="auto">
          <a:xfrm>
            <a:off x="8314988" y="5010180"/>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30" name="Oval 29"/>
          <p:cNvSpPr/>
          <p:nvPr/>
        </p:nvSpPr>
        <p:spPr bwMode="auto">
          <a:xfrm>
            <a:off x="9438970" y="5250813"/>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31" name="Oval 30"/>
          <p:cNvSpPr/>
          <p:nvPr/>
        </p:nvSpPr>
        <p:spPr bwMode="auto">
          <a:xfrm>
            <a:off x="7545076" y="1434930"/>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b="1">
              <a:latin typeface="Inter"/>
            </a:endParaRPr>
          </a:p>
        </p:txBody>
      </p:sp>
      <p:sp>
        <p:nvSpPr>
          <p:cNvPr id="8" name="TextBox 7"/>
          <p:cNvSpPr txBox="1"/>
          <p:nvPr/>
        </p:nvSpPr>
        <p:spPr>
          <a:xfrm>
            <a:off x="7714667" y="1362539"/>
            <a:ext cx="2031213" cy="369332"/>
          </a:xfrm>
          <a:prstGeom prst="rect">
            <a:avLst/>
          </a:prstGeom>
          <a:noFill/>
        </p:spPr>
        <p:txBody>
          <a:bodyPr wrap="square" rtlCol="0">
            <a:spAutoFit/>
          </a:bodyPr>
          <a:lstStyle/>
          <a:p>
            <a:r>
              <a:rPr lang="en-US" b="1">
                <a:latin typeface="Inter"/>
              </a:rPr>
              <a:t>Temperature</a:t>
            </a:r>
          </a:p>
        </p:txBody>
      </p:sp>
      <p:sp>
        <p:nvSpPr>
          <p:cNvPr id="34" name="Oval 33"/>
          <p:cNvSpPr/>
          <p:nvPr/>
        </p:nvSpPr>
        <p:spPr bwMode="auto">
          <a:xfrm>
            <a:off x="4621773" y="1369589"/>
            <a:ext cx="189049" cy="189049"/>
          </a:xfrm>
          <a:prstGeom prst="ellipse">
            <a:avLst/>
          </a:prstGeom>
          <a:solidFill>
            <a:schemeClr val="bg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35" name="Oval 34"/>
          <p:cNvSpPr/>
          <p:nvPr/>
        </p:nvSpPr>
        <p:spPr bwMode="auto">
          <a:xfrm>
            <a:off x="4621773" y="1981433"/>
            <a:ext cx="189049" cy="189049"/>
          </a:xfrm>
          <a:prstGeom prst="ellipse">
            <a:avLst/>
          </a:prstGeom>
          <a:solidFill>
            <a:schemeClr val="bg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36" name="Oval 35"/>
          <p:cNvSpPr/>
          <p:nvPr/>
        </p:nvSpPr>
        <p:spPr bwMode="auto">
          <a:xfrm>
            <a:off x="4621773" y="2759476"/>
            <a:ext cx="189049" cy="189049"/>
          </a:xfrm>
          <a:prstGeom prst="ellipse">
            <a:avLst/>
          </a:prstGeom>
          <a:solidFill>
            <a:schemeClr val="bg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37" name="Oval 36"/>
          <p:cNvSpPr/>
          <p:nvPr/>
        </p:nvSpPr>
        <p:spPr bwMode="auto">
          <a:xfrm>
            <a:off x="4621773" y="3670666"/>
            <a:ext cx="189049" cy="189049"/>
          </a:xfrm>
          <a:prstGeom prst="ellipse">
            <a:avLst/>
          </a:prstGeom>
          <a:solidFill>
            <a:schemeClr val="bg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43" name="Oval 42"/>
          <p:cNvSpPr/>
          <p:nvPr/>
        </p:nvSpPr>
        <p:spPr bwMode="auto">
          <a:xfrm>
            <a:off x="5474038" y="4150134"/>
            <a:ext cx="189049" cy="189049"/>
          </a:xfrm>
          <a:prstGeom prst="ellipse">
            <a:avLst/>
          </a:prstGeom>
          <a:solidFill>
            <a:schemeClr val="bg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45" name="Oval 44"/>
          <p:cNvSpPr/>
          <p:nvPr/>
        </p:nvSpPr>
        <p:spPr bwMode="auto">
          <a:xfrm>
            <a:off x="7885214" y="3310200"/>
            <a:ext cx="189049" cy="189049"/>
          </a:xfrm>
          <a:prstGeom prst="ellipse">
            <a:avLst/>
          </a:prstGeom>
          <a:solidFill>
            <a:schemeClr val="bg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58" name="Oval 57"/>
          <p:cNvSpPr/>
          <p:nvPr/>
        </p:nvSpPr>
        <p:spPr bwMode="auto">
          <a:xfrm>
            <a:off x="7541277" y="1696621"/>
            <a:ext cx="189049" cy="189049"/>
          </a:xfrm>
          <a:prstGeom prst="ellipse">
            <a:avLst/>
          </a:prstGeom>
          <a:solidFill>
            <a:schemeClr val="bg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b="1">
              <a:latin typeface="Inter"/>
            </a:endParaRPr>
          </a:p>
        </p:txBody>
      </p:sp>
      <p:sp>
        <p:nvSpPr>
          <p:cNvPr id="59" name="TextBox 58"/>
          <p:cNvSpPr txBox="1"/>
          <p:nvPr/>
        </p:nvSpPr>
        <p:spPr>
          <a:xfrm>
            <a:off x="7734125" y="1635402"/>
            <a:ext cx="688729" cy="369332"/>
          </a:xfrm>
          <a:prstGeom prst="rect">
            <a:avLst/>
          </a:prstGeom>
          <a:noFill/>
        </p:spPr>
        <p:txBody>
          <a:bodyPr wrap="square" rtlCol="0">
            <a:spAutoFit/>
          </a:bodyPr>
          <a:lstStyle/>
          <a:p>
            <a:r>
              <a:rPr lang="en-US" b="1">
                <a:latin typeface="Inter"/>
              </a:rPr>
              <a:t>PAR</a:t>
            </a:r>
            <a:endParaRPr lang="en-US" b="1" baseline="-25000">
              <a:latin typeface="Inter"/>
            </a:endParaRPr>
          </a:p>
        </p:txBody>
      </p:sp>
      <p:sp>
        <p:nvSpPr>
          <p:cNvPr id="40" name="Oval 39"/>
          <p:cNvSpPr/>
          <p:nvPr/>
        </p:nvSpPr>
        <p:spPr bwMode="auto">
          <a:xfrm>
            <a:off x="8536695" y="4429705"/>
            <a:ext cx="189049" cy="189049"/>
          </a:xfrm>
          <a:prstGeom prst="ellipse">
            <a:avLst/>
          </a:prstGeom>
          <a:solidFill>
            <a:schemeClr val="bg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41" name="Oval 40"/>
          <p:cNvSpPr/>
          <p:nvPr/>
        </p:nvSpPr>
        <p:spPr bwMode="auto">
          <a:xfrm>
            <a:off x="8536695" y="5010180"/>
            <a:ext cx="189049" cy="189049"/>
          </a:xfrm>
          <a:prstGeom prst="ellipse">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46" name="Oval 45"/>
          <p:cNvSpPr/>
          <p:nvPr/>
        </p:nvSpPr>
        <p:spPr bwMode="auto">
          <a:xfrm>
            <a:off x="7541277" y="1974666"/>
            <a:ext cx="189049" cy="189049"/>
          </a:xfrm>
          <a:prstGeom prst="ellipse">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b="1">
              <a:latin typeface="Inter"/>
            </a:endParaRPr>
          </a:p>
        </p:txBody>
      </p:sp>
      <p:sp>
        <p:nvSpPr>
          <p:cNvPr id="47" name="TextBox 46"/>
          <p:cNvSpPr txBox="1"/>
          <p:nvPr/>
        </p:nvSpPr>
        <p:spPr>
          <a:xfrm>
            <a:off x="7734125" y="1913447"/>
            <a:ext cx="688729" cy="369332"/>
          </a:xfrm>
          <a:prstGeom prst="rect">
            <a:avLst/>
          </a:prstGeom>
          <a:noFill/>
        </p:spPr>
        <p:txBody>
          <a:bodyPr wrap="square" rtlCol="0">
            <a:spAutoFit/>
          </a:bodyPr>
          <a:lstStyle/>
          <a:p>
            <a:r>
              <a:rPr lang="en-US" b="1">
                <a:latin typeface="Inter"/>
              </a:rPr>
              <a:t>CO</a:t>
            </a:r>
            <a:r>
              <a:rPr lang="en-US" b="1" baseline="-25000">
                <a:latin typeface="Inter"/>
              </a:rPr>
              <a:t>2</a:t>
            </a:r>
          </a:p>
        </p:txBody>
      </p:sp>
      <p:sp>
        <p:nvSpPr>
          <p:cNvPr id="48" name="Oval 47"/>
          <p:cNvSpPr/>
          <p:nvPr/>
        </p:nvSpPr>
        <p:spPr bwMode="auto">
          <a:xfrm>
            <a:off x="4840412" y="1369589"/>
            <a:ext cx="189049" cy="189049"/>
          </a:xfrm>
          <a:prstGeom prst="ellipse">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49" name="Oval 48"/>
          <p:cNvSpPr/>
          <p:nvPr/>
        </p:nvSpPr>
        <p:spPr bwMode="auto">
          <a:xfrm>
            <a:off x="4840412" y="1981433"/>
            <a:ext cx="189049" cy="189049"/>
          </a:xfrm>
          <a:prstGeom prst="ellipse">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50" name="Oval 49"/>
          <p:cNvSpPr/>
          <p:nvPr/>
        </p:nvSpPr>
        <p:spPr bwMode="auto">
          <a:xfrm>
            <a:off x="4840412" y="2759476"/>
            <a:ext cx="189049" cy="189049"/>
          </a:xfrm>
          <a:prstGeom prst="ellipse">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51" name="Oval 50"/>
          <p:cNvSpPr/>
          <p:nvPr/>
        </p:nvSpPr>
        <p:spPr bwMode="auto">
          <a:xfrm>
            <a:off x="4840412" y="3670666"/>
            <a:ext cx="189049" cy="189049"/>
          </a:xfrm>
          <a:prstGeom prst="ellipse">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52" name="Oval 51"/>
          <p:cNvSpPr/>
          <p:nvPr/>
        </p:nvSpPr>
        <p:spPr bwMode="auto">
          <a:xfrm>
            <a:off x="2838993" y="4946411"/>
            <a:ext cx="189049" cy="189049"/>
          </a:xfrm>
          <a:prstGeom prst="ellipse">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53" name="Oval 52"/>
          <p:cNvSpPr/>
          <p:nvPr/>
        </p:nvSpPr>
        <p:spPr bwMode="auto">
          <a:xfrm>
            <a:off x="3001799" y="5164434"/>
            <a:ext cx="189049" cy="189049"/>
          </a:xfrm>
          <a:prstGeom prst="ellipse">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54" name="Oval 53"/>
          <p:cNvSpPr/>
          <p:nvPr/>
        </p:nvSpPr>
        <p:spPr bwMode="auto">
          <a:xfrm>
            <a:off x="3190848" y="5478454"/>
            <a:ext cx="189049" cy="189049"/>
          </a:xfrm>
          <a:prstGeom prst="ellipse">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38" name="Slide Number">
            <a:extLst>
              <a:ext uri="{FF2B5EF4-FFF2-40B4-BE49-F238E27FC236}">
                <a16:creationId xmlns:a16="http://schemas.microsoft.com/office/drawing/2014/main" id="{2DB3206E-F4D7-4E20-A9E2-AC7FBCFE3BEC}"/>
              </a:ext>
            </a:extLst>
          </p:cNvPr>
          <p:cNvSpPr txBox="1">
            <a:spLocks noGrp="1"/>
          </p:cNvSpPr>
          <p:nvPr>
            <p:ph type="sldNum" sz="quarter" idx="4"/>
          </p:nvPr>
        </p:nvSpPr>
        <p:spPr>
          <a:xfrm>
            <a:off x="466344" y="6510528"/>
            <a:ext cx="557784" cy="20623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14</a:t>
            </a:fld>
            <a:endParaRPr/>
          </a:p>
        </p:txBody>
      </p:sp>
    </p:spTree>
    <p:extLst>
      <p:ext uri="{BB962C8B-B14F-4D97-AF65-F5344CB8AC3E}">
        <p14:creationId xmlns:p14="http://schemas.microsoft.com/office/powerpoint/2010/main" val="1870108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4120A-A370-4195-8A2C-3ADC96250D1C}"/>
              </a:ext>
            </a:extLst>
          </p:cNvPr>
          <p:cNvSpPr>
            <a:spLocks noGrp="1"/>
          </p:cNvSpPr>
          <p:nvPr>
            <p:ph type="title"/>
          </p:nvPr>
        </p:nvSpPr>
        <p:spPr/>
        <p:txBody>
          <a:bodyPr/>
          <a:lstStyle/>
          <a:p>
            <a:r>
              <a:rPr lang="en-US" dirty="0"/>
              <a:t>Data for climate change</a:t>
            </a:r>
          </a:p>
        </p:txBody>
      </p:sp>
      <p:sp>
        <p:nvSpPr>
          <p:cNvPr id="4" name="Slide Number Placeholder 3">
            <a:extLst>
              <a:ext uri="{FF2B5EF4-FFF2-40B4-BE49-F238E27FC236}">
                <a16:creationId xmlns:a16="http://schemas.microsoft.com/office/drawing/2014/main" id="{CD4CD931-3669-4BD5-98BD-C3E5ABE5B220}"/>
              </a:ext>
            </a:extLst>
          </p:cNvPr>
          <p:cNvSpPr>
            <a:spLocks noGrp="1"/>
          </p:cNvSpPr>
          <p:nvPr>
            <p:ph type="sldNum" sz="quarter" idx="4"/>
          </p:nvPr>
        </p:nvSpPr>
        <p:spPr/>
        <p:txBody>
          <a:bodyPr/>
          <a:lstStyle/>
          <a:p>
            <a:fld id="{47A9008A-481B-4F65-A514-1AA65EA0FD53}" type="slidenum">
              <a:rPr lang="en-US" smtClean="0"/>
              <a:pPr/>
              <a:t>15</a:t>
            </a:fld>
            <a:endParaRPr lang="en-US" dirty="0"/>
          </a:p>
        </p:txBody>
      </p:sp>
      <p:sp>
        <p:nvSpPr>
          <p:cNvPr id="9" name="TextBox 8">
            <a:extLst>
              <a:ext uri="{FF2B5EF4-FFF2-40B4-BE49-F238E27FC236}">
                <a16:creationId xmlns:a16="http://schemas.microsoft.com/office/drawing/2014/main" id="{CDF0BC1C-55D0-4E4D-8B04-5D56A59C359C}"/>
              </a:ext>
            </a:extLst>
          </p:cNvPr>
          <p:cNvSpPr txBox="1"/>
          <p:nvPr/>
        </p:nvSpPr>
        <p:spPr>
          <a:xfrm>
            <a:off x="1141372" y="1196948"/>
            <a:ext cx="3497132" cy="276999"/>
          </a:xfrm>
          <a:prstGeom prst="rect">
            <a:avLst/>
          </a:prstGeom>
          <a:noFill/>
        </p:spPr>
        <p:txBody>
          <a:bodyPr wrap="square">
            <a:spAutoFit/>
          </a:bodyPr>
          <a:lstStyle/>
          <a:p>
            <a:r>
              <a:rPr lang="en-US" sz="1200" dirty="0">
                <a:solidFill>
                  <a:srgbClr val="212124"/>
                </a:solidFill>
                <a:effectLst/>
                <a:latin typeface="Inter"/>
              </a:rPr>
              <a:t>Retrieving the Buoy at </a:t>
            </a:r>
            <a:r>
              <a:rPr lang="en-US" sz="1200" dirty="0" err="1">
                <a:solidFill>
                  <a:srgbClr val="212124"/>
                </a:solidFill>
                <a:effectLst/>
                <a:latin typeface="Inter"/>
              </a:rPr>
              <a:t>Toolik</a:t>
            </a:r>
            <a:r>
              <a:rPr lang="en-US" sz="1200" dirty="0">
                <a:solidFill>
                  <a:srgbClr val="212124"/>
                </a:solidFill>
                <a:effectLst/>
                <a:latin typeface="Inter"/>
              </a:rPr>
              <a:t> Lake, AK</a:t>
            </a:r>
          </a:p>
        </p:txBody>
      </p:sp>
      <p:pic>
        <p:nvPicPr>
          <p:cNvPr id="11" name="Picture 10" descr="A picture containing snow&#10;&#10;Description automatically generated">
            <a:extLst>
              <a:ext uri="{FF2B5EF4-FFF2-40B4-BE49-F238E27FC236}">
                <a16:creationId xmlns:a16="http://schemas.microsoft.com/office/drawing/2014/main" id="{F5C698F7-ABA7-44F7-AF30-BA4A704A70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50" t="1515" r="24485"/>
          <a:stretch/>
        </p:blipFill>
        <p:spPr>
          <a:xfrm rot="5400000">
            <a:off x="7404830" y="385267"/>
            <a:ext cx="3699164" cy="3967720"/>
          </a:xfrm>
          <a:prstGeom prst="rect">
            <a:avLst/>
          </a:prstGeom>
        </p:spPr>
      </p:pic>
      <p:sp>
        <p:nvSpPr>
          <p:cNvPr id="12" name="TextBox 11">
            <a:extLst>
              <a:ext uri="{FF2B5EF4-FFF2-40B4-BE49-F238E27FC236}">
                <a16:creationId xmlns:a16="http://schemas.microsoft.com/office/drawing/2014/main" id="{FF8723AE-74A3-4502-BFDD-1920BA731A52}"/>
              </a:ext>
            </a:extLst>
          </p:cNvPr>
          <p:cNvSpPr txBox="1"/>
          <p:nvPr/>
        </p:nvSpPr>
        <p:spPr>
          <a:xfrm>
            <a:off x="7793034" y="4277947"/>
            <a:ext cx="2922755" cy="276999"/>
          </a:xfrm>
          <a:prstGeom prst="rect">
            <a:avLst/>
          </a:prstGeom>
          <a:noFill/>
        </p:spPr>
        <p:txBody>
          <a:bodyPr wrap="square">
            <a:spAutoFit/>
          </a:bodyPr>
          <a:lstStyle/>
          <a:p>
            <a:r>
              <a:rPr lang="en-US" sz="1200" dirty="0">
                <a:solidFill>
                  <a:srgbClr val="212124"/>
                </a:solidFill>
                <a:effectLst/>
                <a:latin typeface="Inter"/>
              </a:rPr>
              <a:t>Ice breakup on Oksrukuyik Creek, AK</a:t>
            </a:r>
          </a:p>
        </p:txBody>
      </p:sp>
      <p:pic>
        <p:nvPicPr>
          <p:cNvPr id="5" name="Picture 4" descr="People on a boat in the water&#10;&#10;Description automatically generated with low confidence">
            <a:extLst>
              <a:ext uri="{FF2B5EF4-FFF2-40B4-BE49-F238E27FC236}">
                <a16:creationId xmlns:a16="http://schemas.microsoft.com/office/drawing/2014/main" id="{8C4D5509-0B03-408E-BF6F-28C2C2DB04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728" y="1574210"/>
            <a:ext cx="6579681" cy="4388596"/>
          </a:xfrm>
          <a:prstGeom prst="rect">
            <a:avLst/>
          </a:prstGeom>
          <a:ln>
            <a:solidFill>
              <a:schemeClr val="bg1"/>
            </a:solidFill>
          </a:ln>
        </p:spPr>
      </p:pic>
    </p:spTree>
    <p:extLst>
      <p:ext uri="{BB962C8B-B14F-4D97-AF65-F5344CB8AC3E}">
        <p14:creationId xmlns:p14="http://schemas.microsoft.com/office/powerpoint/2010/main" val="3141922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4120A-A370-4195-8A2C-3ADC96250D1C}"/>
              </a:ext>
            </a:extLst>
          </p:cNvPr>
          <p:cNvSpPr>
            <a:spLocks noGrp="1"/>
          </p:cNvSpPr>
          <p:nvPr>
            <p:ph type="title"/>
          </p:nvPr>
        </p:nvSpPr>
        <p:spPr/>
        <p:txBody>
          <a:bodyPr/>
          <a:lstStyle/>
          <a:p>
            <a:r>
              <a:rPr lang="en-US" dirty="0"/>
              <a:t>Data that spans natural disasters</a:t>
            </a:r>
          </a:p>
        </p:txBody>
      </p:sp>
      <p:sp>
        <p:nvSpPr>
          <p:cNvPr id="4" name="Slide Number Placeholder 3">
            <a:extLst>
              <a:ext uri="{FF2B5EF4-FFF2-40B4-BE49-F238E27FC236}">
                <a16:creationId xmlns:a16="http://schemas.microsoft.com/office/drawing/2014/main" id="{CD4CD931-3669-4BD5-98BD-C3E5ABE5B220}"/>
              </a:ext>
            </a:extLst>
          </p:cNvPr>
          <p:cNvSpPr>
            <a:spLocks noGrp="1"/>
          </p:cNvSpPr>
          <p:nvPr>
            <p:ph type="sldNum" sz="quarter" idx="4"/>
          </p:nvPr>
        </p:nvSpPr>
        <p:spPr/>
        <p:txBody>
          <a:bodyPr/>
          <a:lstStyle/>
          <a:p>
            <a:fld id="{47A9008A-481B-4F65-A514-1AA65EA0FD53}" type="slidenum">
              <a:rPr lang="en-US" smtClean="0"/>
              <a:pPr/>
              <a:t>16</a:t>
            </a:fld>
            <a:endParaRPr lang="en-US" dirty="0"/>
          </a:p>
        </p:txBody>
      </p:sp>
      <p:sp>
        <p:nvSpPr>
          <p:cNvPr id="6" name="TextBox 5">
            <a:extLst>
              <a:ext uri="{FF2B5EF4-FFF2-40B4-BE49-F238E27FC236}">
                <a16:creationId xmlns:a16="http://schemas.microsoft.com/office/drawing/2014/main" id="{5855D56B-3033-48D2-9AC1-1FB25BDEDA44}"/>
              </a:ext>
            </a:extLst>
          </p:cNvPr>
          <p:cNvSpPr txBox="1"/>
          <p:nvPr/>
        </p:nvSpPr>
        <p:spPr>
          <a:xfrm>
            <a:off x="7978107" y="4469616"/>
            <a:ext cx="3744501" cy="923330"/>
          </a:xfrm>
          <a:prstGeom prst="rect">
            <a:avLst/>
          </a:prstGeom>
          <a:noFill/>
        </p:spPr>
        <p:txBody>
          <a:bodyPr wrap="square">
            <a:spAutoFit/>
          </a:bodyPr>
          <a:lstStyle/>
          <a:p>
            <a:r>
              <a:rPr lang="en-US" dirty="0">
                <a:latin typeface="Inter"/>
              </a:rPr>
              <a:t>Fire damage on soil sensor array at Great Smoky Mountains field site from the east Tennessee wildfires. </a:t>
            </a:r>
          </a:p>
        </p:txBody>
      </p:sp>
      <p:pic>
        <p:nvPicPr>
          <p:cNvPr id="10" name="Picture 9" descr="A picture containing tree, outdoor, ground, forest&#10;&#10;Description automatically generated">
            <a:extLst>
              <a:ext uri="{FF2B5EF4-FFF2-40B4-BE49-F238E27FC236}">
                <a16:creationId xmlns:a16="http://schemas.microsoft.com/office/drawing/2014/main" id="{07BC6B42-BE11-45D9-81EB-9FF38F0619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344" y="977793"/>
            <a:ext cx="7315200" cy="5081016"/>
          </a:xfrm>
          <a:prstGeom prst="rect">
            <a:avLst/>
          </a:prstGeom>
        </p:spPr>
      </p:pic>
      <p:sp>
        <p:nvSpPr>
          <p:cNvPr id="12" name="TextBox 11">
            <a:extLst>
              <a:ext uri="{FF2B5EF4-FFF2-40B4-BE49-F238E27FC236}">
                <a16:creationId xmlns:a16="http://schemas.microsoft.com/office/drawing/2014/main" id="{0E668F40-D333-4F5D-AE8A-ED4B487001A1}"/>
              </a:ext>
            </a:extLst>
          </p:cNvPr>
          <p:cNvSpPr txBox="1"/>
          <p:nvPr/>
        </p:nvSpPr>
        <p:spPr>
          <a:xfrm>
            <a:off x="639040" y="1197727"/>
            <a:ext cx="3642015" cy="369332"/>
          </a:xfrm>
          <a:prstGeom prst="rect">
            <a:avLst/>
          </a:prstGeom>
          <a:solidFill>
            <a:schemeClr val="accent6">
              <a:lumMod val="20000"/>
              <a:lumOff val="80000"/>
            </a:schemeClr>
          </a:solidFill>
          <a:ln>
            <a:solidFill>
              <a:schemeClr val="accent5">
                <a:lumMod val="20000"/>
                <a:lumOff val="80000"/>
              </a:schemeClr>
            </a:solidFill>
          </a:ln>
          <a:effectLst>
            <a:outerShdw blurRad="50800" dist="38100" dir="2700000" algn="tl" rotWithShape="0">
              <a:prstClr val="black">
                <a:alpha val="40000"/>
              </a:prstClr>
            </a:outerShdw>
          </a:effectLst>
        </p:spPr>
        <p:txBody>
          <a:bodyPr wrap="square">
            <a:spAutoFit/>
          </a:bodyPr>
          <a:lstStyle/>
          <a:p>
            <a:pPr algn="ctr"/>
            <a:r>
              <a:rPr lang="en-US" b="1" dirty="0">
                <a:solidFill>
                  <a:srgbClr val="212124"/>
                </a:solidFill>
                <a:effectLst/>
                <a:latin typeface="Inter"/>
              </a:rPr>
              <a:t>GRSM 2016 Wildfires aftermath</a:t>
            </a:r>
          </a:p>
        </p:txBody>
      </p:sp>
      <p:pic>
        <p:nvPicPr>
          <p:cNvPr id="8" name="Picture 7">
            <a:extLst>
              <a:ext uri="{FF2B5EF4-FFF2-40B4-BE49-F238E27FC236}">
                <a16:creationId xmlns:a16="http://schemas.microsoft.com/office/drawing/2014/main" id="{7CDE2A9E-4851-402A-BF76-296C1D8EDA29}"/>
              </a:ext>
            </a:extLst>
          </p:cNvPr>
          <p:cNvPicPr>
            <a:picLocks noChangeAspect="1"/>
          </p:cNvPicPr>
          <p:nvPr/>
        </p:nvPicPr>
        <p:blipFill>
          <a:blip r:embed="rId3"/>
          <a:stretch>
            <a:fillRect/>
          </a:stretch>
        </p:blipFill>
        <p:spPr>
          <a:xfrm>
            <a:off x="7408297" y="1204024"/>
            <a:ext cx="4144663" cy="3265592"/>
          </a:xfrm>
          <a:prstGeom prst="rect">
            <a:avLst/>
          </a:prstGeom>
          <a:ln>
            <a:solidFill>
              <a:schemeClr val="bg1"/>
            </a:solidFill>
          </a:ln>
        </p:spPr>
      </p:pic>
    </p:spTree>
    <p:extLst>
      <p:ext uri="{BB962C8B-B14F-4D97-AF65-F5344CB8AC3E}">
        <p14:creationId xmlns:p14="http://schemas.microsoft.com/office/powerpoint/2010/main" val="3023804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36E495D1-EE1B-42EE-B999-027C2CA98A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617" y="1694439"/>
            <a:ext cx="5283292" cy="396653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724120A-A370-4195-8A2C-3ADC96250D1C}"/>
              </a:ext>
            </a:extLst>
          </p:cNvPr>
          <p:cNvSpPr>
            <a:spLocks noGrp="1"/>
          </p:cNvSpPr>
          <p:nvPr>
            <p:ph type="title"/>
          </p:nvPr>
        </p:nvSpPr>
        <p:spPr/>
        <p:txBody>
          <a:bodyPr/>
          <a:lstStyle/>
          <a:p>
            <a:r>
              <a:rPr lang="en-US" dirty="0"/>
              <a:t>Data that spans natural disasters</a:t>
            </a:r>
          </a:p>
        </p:txBody>
      </p:sp>
      <p:sp>
        <p:nvSpPr>
          <p:cNvPr id="4" name="Slide Number Placeholder 3">
            <a:extLst>
              <a:ext uri="{FF2B5EF4-FFF2-40B4-BE49-F238E27FC236}">
                <a16:creationId xmlns:a16="http://schemas.microsoft.com/office/drawing/2014/main" id="{CD4CD931-3669-4BD5-98BD-C3E5ABE5B220}"/>
              </a:ext>
            </a:extLst>
          </p:cNvPr>
          <p:cNvSpPr>
            <a:spLocks noGrp="1"/>
          </p:cNvSpPr>
          <p:nvPr>
            <p:ph type="sldNum" sz="quarter" idx="4"/>
          </p:nvPr>
        </p:nvSpPr>
        <p:spPr/>
        <p:txBody>
          <a:bodyPr/>
          <a:lstStyle/>
          <a:p>
            <a:fld id="{47A9008A-481B-4F65-A514-1AA65EA0FD53}" type="slidenum">
              <a:rPr lang="en-US" smtClean="0"/>
              <a:pPr/>
              <a:t>17</a:t>
            </a:fld>
            <a:endParaRPr lang="en-US" dirty="0"/>
          </a:p>
        </p:txBody>
      </p:sp>
      <p:sp>
        <p:nvSpPr>
          <p:cNvPr id="12" name="TextBox 11">
            <a:extLst>
              <a:ext uri="{FF2B5EF4-FFF2-40B4-BE49-F238E27FC236}">
                <a16:creationId xmlns:a16="http://schemas.microsoft.com/office/drawing/2014/main" id="{0E668F40-D333-4F5D-AE8A-ED4B487001A1}"/>
              </a:ext>
            </a:extLst>
          </p:cNvPr>
          <p:cNvSpPr txBox="1"/>
          <p:nvPr/>
        </p:nvSpPr>
        <p:spPr>
          <a:xfrm>
            <a:off x="639040" y="1197727"/>
            <a:ext cx="3642015" cy="369332"/>
          </a:xfrm>
          <a:prstGeom prst="rect">
            <a:avLst/>
          </a:prstGeom>
          <a:solidFill>
            <a:schemeClr val="accent6">
              <a:lumMod val="20000"/>
              <a:lumOff val="80000"/>
            </a:schemeClr>
          </a:solidFill>
          <a:ln>
            <a:solidFill>
              <a:schemeClr val="accent5">
                <a:lumMod val="20000"/>
                <a:lumOff val="80000"/>
              </a:schemeClr>
            </a:solidFill>
          </a:ln>
          <a:effectLst>
            <a:outerShdw blurRad="50800" dist="38100" dir="2700000" algn="tl" rotWithShape="0">
              <a:prstClr val="black">
                <a:alpha val="40000"/>
              </a:prstClr>
            </a:outerShdw>
          </a:effectLst>
        </p:spPr>
        <p:txBody>
          <a:bodyPr wrap="square">
            <a:spAutoFit/>
          </a:bodyPr>
          <a:lstStyle/>
          <a:p>
            <a:pPr algn="ctr"/>
            <a:r>
              <a:rPr lang="en-US" b="1" dirty="0">
                <a:solidFill>
                  <a:srgbClr val="212124"/>
                </a:solidFill>
                <a:effectLst/>
                <a:latin typeface="Inter"/>
              </a:rPr>
              <a:t>Aftermath of Hurricanes</a:t>
            </a:r>
          </a:p>
        </p:txBody>
      </p:sp>
      <p:pic>
        <p:nvPicPr>
          <p:cNvPr id="7172" name="Picture 4">
            <a:extLst>
              <a:ext uri="{FF2B5EF4-FFF2-40B4-BE49-F238E27FC236}">
                <a16:creationId xmlns:a16="http://schemas.microsoft.com/office/drawing/2014/main" id="{56C08A13-1C54-49E2-B909-4A440E72C8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7573" y="2582058"/>
            <a:ext cx="6019435" cy="338940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DA9C021-B920-474B-9BFE-67065DB2D512}"/>
              </a:ext>
            </a:extLst>
          </p:cNvPr>
          <p:cNvSpPr txBox="1"/>
          <p:nvPr/>
        </p:nvSpPr>
        <p:spPr>
          <a:xfrm>
            <a:off x="5885644" y="1585873"/>
            <a:ext cx="5283292" cy="1477328"/>
          </a:xfrm>
          <a:prstGeom prst="rect">
            <a:avLst/>
          </a:prstGeom>
          <a:noFill/>
        </p:spPr>
        <p:txBody>
          <a:bodyPr wrap="square">
            <a:spAutoFit/>
          </a:bodyPr>
          <a:lstStyle/>
          <a:p>
            <a:pPr algn="l"/>
            <a:r>
              <a:rPr lang="en-US" b="0" i="0" dirty="0">
                <a:solidFill>
                  <a:srgbClr val="565A5C"/>
                </a:solidFill>
                <a:effectLst/>
                <a:latin typeface="Inter"/>
              </a:rPr>
              <a:t>Downed trees at The Jones Center at </a:t>
            </a:r>
            <a:r>
              <a:rPr lang="en-US" b="0" i="0" dirty="0" err="1">
                <a:solidFill>
                  <a:srgbClr val="565A5C"/>
                </a:solidFill>
                <a:effectLst/>
                <a:latin typeface="Inter"/>
              </a:rPr>
              <a:t>Ichauway</a:t>
            </a:r>
            <a:r>
              <a:rPr lang="en-US" b="0" i="0" dirty="0">
                <a:solidFill>
                  <a:srgbClr val="565A5C"/>
                </a:solidFill>
                <a:effectLst/>
                <a:latin typeface="Inter"/>
              </a:rPr>
              <a:t> in the wake of Hurricane Michael in 2018. Photo credit: The Jones Center at </a:t>
            </a:r>
            <a:r>
              <a:rPr lang="en-US" b="0" i="0" dirty="0" err="1">
                <a:solidFill>
                  <a:srgbClr val="565A5C"/>
                </a:solidFill>
                <a:effectLst/>
                <a:latin typeface="Inter"/>
              </a:rPr>
              <a:t>Ichauway</a:t>
            </a:r>
            <a:r>
              <a:rPr lang="en-US" b="0" i="0" dirty="0">
                <a:solidFill>
                  <a:srgbClr val="565A5C"/>
                </a:solidFill>
                <a:effectLst/>
                <a:latin typeface="Inter"/>
              </a:rPr>
              <a:t>.</a:t>
            </a:r>
          </a:p>
          <a:p>
            <a:br>
              <a:rPr lang="en-US" dirty="0"/>
            </a:br>
            <a:endParaRPr lang="en-US" dirty="0"/>
          </a:p>
        </p:txBody>
      </p:sp>
    </p:spTree>
    <p:extLst>
      <p:ext uri="{BB962C8B-B14F-4D97-AF65-F5344CB8AC3E}">
        <p14:creationId xmlns:p14="http://schemas.microsoft.com/office/powerpoint/2010/main" val="3354626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obile deployment platforms at different NEON sites">
            <a:extLst>
              <a:ext uri="{FF2B5EF4-FFF2-40B4-BE49-F238E27FC236}">
                <a16:creationId xmlns:a16="http://schemas.microsoft.com/office/drawing/2014/main" id="{043CF09F-881C-4995-94FE-C3D08D3B9D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867"/>
          <a:stretch/>
        </p:blipFill>
        <p:spPr bwMode="auto">
          <a:xfrm>
            <a:off x="5758373" y="1009077"/>
            <a:ext cx="6090727" cy="33597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EA5BAF1-8E9B-934C-A3F2-C816CF721F52}"/>
              </a:ext>
            </a:extLst>
          </p:cNvPr>
          <p:cNvSpPr>
            <a:spLocks noGrp="1"/>
          </p:cNvSpPr>
          <p:nvPr>
            <p:ph type="title"/>
          </p:nvPr>
        </p:nvSpPr>
        <p:spPr/>
        <p:txBody>
          <a:bodyPr>
            <a:normAutofit/>
          </a:bodyPr>
          <a:lstStyle/>
          <a:p>
            <a:r>
              <a:rPr lang="en-US" sz="3200" dirty="0"/>
              <a:t>Fast response: MDPs to study ecological disturbances</a:t>
            </a:r>
          </a:p>
        </p:txBody>
      </p:sp>
      <p:sp>
        <p:nvSpPr>
          <p:cNvPr id="4" name="Slide Number Placeholder 3">
            <a:extLst>
              <a:ext uri="{FF2B5EF4-FFF2-40B4-BE49-F238E27FC236}">
                <a16:creationId xmlns:a16="http://schemas.microsoft.com/office/drawing/2014/main" id="{B0A4597B-89C7-2041-9975-7299B358AD85}"/>
              </a:ext>
            </a:extLst>
          </p:cNvPr>
          <p:cNvSpPr>
            <a:spLocks noGrp="1"/>
          </p:cNvSpPr>
          <p:nvPr>
            <p:ph type="sldNum" sz="quarter" idx="4"/>
          </p:nvPr>
        </p:nvSpPr>
        <p:spPr/>
        <p:txBody>
          <a:bodyPr/>
          <a:lstStyle/>
          <a:p>
            <a:fld id="{47A9008A-481B-4F65-A514-1AA65EA0FD53}" type="slidenum">
              <a:rPr lang="en-US" smtClean="0"/>
              <a:pPr/>
              <a:t>18</a:t>
            </a:fld>
            <a:endParaRPr lang="en-US" dirty="0"/>
          </a:p>
        </p:txBody>
      </p:sp>
      <p:pic>
        <p:nvPicPr>
          <p:cNvPr id="10" name="Content Placeholder 9">
            <a:extLst>
              <a:ext uri="{FF2B5EF4-FFF2-40B4-BE49-F238E27FC236}">
                <a16:creationId xmlns:a16="http://schemas.microsoft.com/office/drawing/2014/main" id="{8D0762C4-5322-1D4D-BC01-DC2BF0AC21C9}"/>
              </a:ext>
            </a:extLst>
          </p:cNvPr>
          <p:cNvPicPr>
            <a:picLocks noGrp="1" noChangeAspect="1"/>
          </p:cNvPicPr>
          <p:nvPr>
            <p:ph sz="half" idx="2"/>
          </p:nvPr>
        </p:nvPicPr>
        <p:blipFill>
          <a:blip r:embed="rId4"/>
          <a:stretch>
            <a:fillRect/>
          </a:stretch>
        </p:blipFill>
        <p:spPr>
          <a:xfrm>
            <a:off x="466343" y="2460936"/>
            <a:ext cx="6090727" cy="3511951"/>
          </a:xfrm>
          <a:prstGeom prst="rect">
            <a:avLst/>
          </a:prstGeom>
        </p:spPr>
      </p:pic>
      <p:sp>
        <p:nvSpPr>
          <p:cNvPr id="11" name="Rectangle 10">
            <a:extLst>
              <a:ext uri="{FF2B5EF4-FFF2-40B4-BE49-F238E27FC236}">
                <a16:creationId xmlns:a16="http://schemas.microsoft.com/office/drawing/2014/main" id="{37152C0F-8E1F-564A-86A4-039F89710C3D}"/>
              </a:ext>
            </a:extLst>
          </p:cNvPr>
          <p:cNvSpPr/>
          <p:nvPr/>
        </p:nvSpPr>
        <p:spPr>
          <a:xfrm>
            <a:off x="466343" y="2128180"/>
            <a:ext cx="3195490" cy="369332"/>
          </a:xfrm>
          <a:prstGeom prst="rect">
            <a:avLst/>
          </a:prstGeom>
        </p:spPr>
        <p:txBody>
          <a:bodyPr wrap="none">
            <a:spAutoFit/>
          </a:bodyPr>
          <a:lstStyle/>
          <a:p>
            <a:r>
              <a:rPr lang="en-US" dirty="0">
                <a:solidFill>
                  <a:srgbClr val="FFFFFF"/>
                </a:solidFill>
                <a:latin typeface="YouTube Noto"/>
                <a:hlinkClick r:id="rId5"/>
              </a:rPr>
              <a:t>https://youtu.be/70ms9g8J7WY</a:t>
            </a:r>
            <a:endParaRPr lang="en-US" dirty="0"/>
          </a:p>
        </p:txBody>
      </p:sp>
    </p:spTree>
    <p:extLst>
      <p:ext uri="{BB962C8B-B14F-4D97-AF65-F5344CB8AC3E}">
        <p14:creationId xmlns:p14="http://schemas.microsoft.com/office/powerpoint/2010/main" val="1113978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4120A-A370-4195-8A2C-3ADC96250D1C}"/>
              </a:ext>
            </a:extLst>
          </p:cNvPr>
          <p:cNvSpPr>
            <a:spLocks noGrp="1"/>
          </p:cNvSpPr>
          <p:nvPr>
            <p:ph type="title"/>
          </p:nvPr>
        </p:nvSpPr>
        <p:spPr/>
        <p:txBody>
          <a:bodyPr/>
          <a:lstStyle/>
          <a:p>
            <a:r>
              <a:rPr lang="en-US" dirty="0"/>
              <a:t>Data for land use management</a:t>
            </a:r>
          </a:p>
        </p:txBody>
      </p:sp>
      <p:sp>
        <p:nvSpPr>
          <p:cNvPr id="4" name="Slide Number Placeholder 3">
            <a:extLst>
              <a:ext uri="{FF2B5EF4-FFF2-40B4-BE49-F238E27FC236}">
                <a16:creationId xmlns:a16="http://schemas.microsoft.com/office/drawing/2014/main" id="{CD4CD931-3669-4BD5-98BD-C3E5ABE5B220}"/>
              </a:ext>
            </a:extLst>
          </p:cNvPr>
          <p:cNvSpPr>
            <a:spLocks noGrp="1"/>
          </p:cNvSpPr>
          <p:nvPr>
            <p:ph type="sldNum" sz="quarter" idx="4"/>
          </p:nvPr>
        </p:nvSpPr>
        <p:spPr/>
        <p:txBody>
          <a:bodyPr/>
          <a:lstStyle/>
          <a:p>
            <a:fld id="{47A9008A-481B-4F65-A514-1AA65EA0FD53}" type="slidenum">
              <a:rPr lang="en-US" smtClean="0"/>
              <a:pPr/>
              <a:t>19</a:t>
            </a:fld>
            <a:endParaRPr lang="en-US" dirty="0"/>
          </a:p>
        </p:txBody>
      </p:sp>
      <p:sp>
        <p:nvSpPr>
          <p:cNvPr id="9" name="TextBox 8">
            <a:extLst>
              <a:ext uri="{FF2B5EF4-FFF2-40B4-BE49-F238E27FC236}">
                <a16:creationId xmlns:a16="http://schemas.microsoft.com/office/drawing/2014/main" id="{CDF0BC1C-55D0-4E4D-8B04-5D56A59C359C}"/>
              </a:ext>
            </a:extLst>
          </p:cNvPr>
          <p:cNvSpPr txBox="1"/>
          <p:nvPr/>
        </p:nvSpPr>
        <p:spPr>
          <a:xfrm>
            <a:off x="9442514" y="5460182"/>
            <a:ext cx="2130933" cy="276999"/>
          </a:xfrm>
          <a:prstGeom prst="rect">
            <a:avLst/>
          </a:prstGeom>
          <a:noFill/>
        </p:spPr>
        <p:txBody>
          <a:bodyPr wrap="square">
            <a:spAutoFit/>
          </a:bodyPr>
          <a:lstStyle/>
          <a:p>
            <a:r>
              <a:rPr lang="en-US" sz="1200" dirty="0">
                <a:solidFill>
                  <a:srgbClr val="212124"/>
                </a:solidFill>
                <a:effectLst/>
                <a:latin typeface="Inter"/>
              </a:rPr>
              <a:t>Cows at LAJA, Puerto Rico</a:t>
            </a:r>
          </a:p>
        </p:txBody>
      </p:sp>
      <p:sp>
        <p:nvSpPr>
          <p:cNvPr id="12" name="TextBox 11">
            <a:extLst>
              <a:ext uri="{FF2B5EF4-FFF2-40B4-BE49-F238E27FC236}">
                <a16:creationId xmlns:a16="http://schemas.microsoft.com/office/drawing/2014/main" id="{FF8723AE-74A3-4502-BFDD-1920BA731A52}"/>
              </a:ext>
            </a:extLst>
          </p:cNvPr>
          <p:cNvSpPr txBox="1"/>
          <p:nvPr/>
        </p:nvSpPr>
        <p:spPr>
          <a:xfrm>
            <a:off x="466344" y="4578548"/>
            <a:ext cx="1123465" cy="461665"/>
          </a:xfrm>
          <a:prstGeom prst="rect">
            <a:avLst/>
          </a:prstGeom>
          <a:noFill/>
        </p:spPr>
        <p:txBody>
          <a:bodyPr wrap="square">
            <a:spAutoFit/>
          </a:bodyPr>
          <a:lstStyle/>
          <a:p>
            <a:r>
              <a:rPr lang="en-US" sz="1200" dirty="0">
                <a:solidFill>
                  <a:srgbClr val="212124"/>
                </a:solidFill>
                <a:effectLst/>
                <a:latin typeface="Inter"/>
              </a:rPr>
              <a:t>Cows at SJER, California</a:t>
            </a:r>
          </a:p>
        </p:txBody>
      </p:sp>
      <p:pic>
        <p:nvPicPr>
          <p:cNvPr id="6" name="Picture 5" descr="A picture containing grass, sky, outdoor, cow&#10;&#10;Description automatically generated">
            <a:extLst>
              <a:ext uri="{FF2B5EF4-FFF2-40B4-BE49-F238E27FC236}">
                <a16:creationId xmlns:a16="http://schemas.microsoft.com/office/drawing/2014/main" id="{8097D39D-DC38-4ADC-A06D-59242CC7A6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83" r="6791"/>
          <a:stretch/>
        </p:blipFill>
        <p:spPr>
          <a:xfrm>
            <a:off x="5987149" y="1288473"/>
            <a:ext cx="5442852" cy="4165701"/>
          </a:xfrm>
          <a:prstGeom prst="rect">
            <a:avLst/>
          </a:prstGeom>
        </p:spPr>
      </p:pic>
      <p:pic>
        <p:nvPicPr>
          <p:cNvPr id="8" name="Picture 7" descr="A group of horses in a field&#10;&#10;Description automatically generated with low confidence">
            <a:extLst>
              <a:ext uri="{FF2B5EF4-FFF2-40B4-BE49-F238E27FC236}">
                <a16:creationId xmlns:a16="http://schemas.microsoft.com/office/drawing/2014/main" id="{9D2672E1-6D37-4535-97E9-E77C7085F7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127"/>
          <a:stretch/>
        </p:blipFill>
        <p:spPr>
          <a:xfrm>
            <a:off x="1684019" y="3065318"/>
            <a:ext cx="4976553" cy="2869235"/>
          </a:xfrm>
          <a:prstGeom prst="rect">
            <a:avLst/>
          </a:prstGeom>
          <a:ln>
            <a:solidFill>
              <a:schemeClr val="bg1"/>
            </a:solidFill>
          </a:ln>
        </p:spPr>
      </p:pic>
      <p:sp>
        <p:nvSpPr>
          <p:cNvPr id="14" name="Content Placeholder 2">
            <a:extLst>
              <a:ext uri="{FF2B5EF4-FFF2-40B4-BE49-F238E27FC236}">
                <a16:creationId xmlns:a16="http://schemas.microsoft.com/office/drawing/2014/main" id="{2EC406C5-69FA-4178-9B2D-D2191AE23F0A}"/>
              </a:ext>
            </a:extLst>
          </p:cNvPr>
          <p:cNvSpPr>
            <a:spLocks noGrp="1"/>
          </p:cNvSpPr>
          <p:nvPr>
            <p:ph idx="1"/>
          </p:nvPr>
        </p:nvSpPr>
        <p:spPr>
          <a:xfrm>
            <a:off x="675409" y="1413598"/>
            <a:ext cx="4779818" cy="1440666"/>
          </a:xfrm>
        </p:spPr>
        <p:txBody>
          <a:bodyPr vert="horz" lIns="0" tIns="0" rIns="0" bIns="0" rtlCol="0" anchor="t">
            <a:noAutofit/>
          </a:bodyPr>
          <a:lstStyle/>
          <a:p>
            <a:r>
              <a:rPr lang="en-US" sz="2000" dirty="0">
                <a:latin typeface="Inter"/>
                <a:ea typeface="+mn-lt"/>
                <a:cs typeface="+mn-lt"/>
              </a:rPr>
              <a:t>NEON field sites colocated with LTAR sites</a:t>
            </a:r>
          </a:p>
          <a:p>
            <a:r>
              <a:rPr lang="en-US" sz="2000" dirty="0">
                <a:latin typeface="Inter"/>
                <a:ea typeface="+mn-lt"/>
                <a:cs typeface="+mn-lt"/>
              </a:rPr>
              <a:t>Interactions of agricultural activities and native ecosystems</a:t>
            </a:r>
          </a:p>
        </p:txBody>
      </p:sp>
    </p:spTree>
    <p:extLst>
      <p:ext uri="{BB962C8B-B14F-4D97-AF65-F5344CB8AC3E}">
        <p14:creationId xmlns:p14="http://schemas.microsoft.com/office/powerpoint/2010/main" val="1729241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AA255-6510-4B94-9C67-D60239FDDA4B}"/>
              </a:ext>
            </a:extLst>
          </p:cNvPr>
          <p:cNvSpPr>
            <a:spLocks noGrp="1"/>
          </p:cNvSpPr>
          <p:nvPr>
            <p:ph type="title"/>
          </p:nvPr>
        </p:nvSpPr>
        <p:spPr>
          <a:xfrm>
            <a:off x="466344" y="463115"/>
            <a:ext cx="11105545" cy="674740"/>
          </a:xfrm>
        </p:spPr>
        <p:txBody>
          <a:bodyPr>
            <a:normAutofit/>
          </a:bodyPr>
          <a:lstStyle/>
          <a:p>
            <a:r>
              <a:rPr lang="en-US" sz="3200" dirty="0"/>
              <a:t>National Ecological Observatory Network (NEON)</a:t>
            </a:r>
          </a:p>
        </p:txBody>
      </p:sp>
      <p:sp>
        <p:nvSpPr>
          <p:cNvPr id="7" name="TextBox 6">
            <a:extLst>
              <a:ext uri="{FF2B5EF4-FFF2-40B4-BE49-F238E27FC236}">
                <a16:creationId xmlns:a16="http://schemas.microsoft.com/office/drawing/2014/main" id="{4AE2D14E-FE0C-46B4-A994-1F5ED847E191}"/>
              </a:ext>
            </a:extLst>
          </p:cNvPr>
          <p:cNvSpPr txBox="1"/>
          <p:nvPr/>
        </p:nvSpPr>
        <p:spPr>
          <a:xfrm>
            <a:off x="543226" y="969583"/>
            <a:ext cx="11105545" cy="2154436"/>
          </a:xfrm>
          <a:prstGeom prst="rect">
            <a:avLst/>
          </a:prstGeom>
          <a:noFill/>
        </p:spPr>
        <p:txBody>
          <a:bodyPr wrap="square" lIns="91440" tIns="45720" rIns="91440" bIns="45720" rtlCol="0" anchor="t">
            <a:spAutoFit/>
          </a:bodyPr>
          <a:lstStyle/>
          <a:p>
            <a:pPr>
              <a:spcAft>
                <a:spcPts val="600"/>
              </a:spcAft>
            </a:pPr>
            <a:r>
              <a:rPr lang="en-US" sz="1900" i="1" dirty="0">
                <a:latin typeface="Inter"/>
                <a:cs typeface="Arial"/>
              </a:rPr>
              <a:t>…a continental-scale, long-term (30 year) Observatory, funded by NSF and operated by Battelle</a:t>
            </a:r>
            <a:br>
              <a:rPr lang="en-US" sz="1900" i="1" dirty="0">
                <a:latin typeface="Inter"/>
                <a:cs typeface="Arial"/>
              </a:rPr>
            </a:br>
            <a:endParaRPr lang="en-US" sz="1900" i="1" dirty="0">
              <a:latin typeface="Inter"/>
              <a:cs typeface="Arial"/>
            </a:endParaRPr>
          </a:p>
          <a:p>
            <a:pPr>
              <a:spcAft>
                <a:spcPts val="600"/>
              </a:spcAft>
            </a:pPr>
            <a:r>
              <a:rPr lang="en-US" sz="1900" dirty="0">
                <a:latin typeface="Inter"/>
                <a:cs typeface="Arial"/>
              </a:rPr>
              <a:t>Enables:</a:t>
            </a:r>
          </a:p>
          <a:p>
            <a:pPr marL="342900" indent="-342900">
              <a:spcAft>
                <a:spcPts val="600"/>
              </a:spcAft>
              <a:buFont typeface="Arial" panose="020B0604020202020204" pitchFamily="34" charset="0"/>
              <a:buChar char="•"/>
            </a:pPr>
            <a:r>
              <a:rPr lang="en-US" sz="1900" dirty="0">
                <a:latin typeface="Inter"/>
                <a:cs typeface="Arial"/>
              </a:rPr>
              <a:t>Analysis: Free and open data and samples on the drivers of and responses to environmental change ​</a:t>
            </a:r>
            <a:endParaRPr lang="en-US" sz="1900" dirty="0">
              <a:latin typeface="Inter"/>
            </a:endParaRPr>
          </a:p>
          <a:p>
            <a:pPr marL="342900" indent="-342900">
              <a:spcAft>
                <a:spcPts val="600"/>
              </a:spcAft>
              <a:buFont typeface="Arial" panose="020B0604020202020204" pitchFamily="34" charset="0"/>
              <a:buChar char="•"/>
            </a:pPr>
            <a:r>
              <a:rPr lang="en-US" sz="1900" dirty="0">
                <a:latin typeface="Inter"/>
              </a:rPr>
              <a:t>Comparison: Standardized and reliable framework for research and experiments​</a:t>
            </a:r>
          </a:p>
          <a:p>
            <a:pPr marL="342900" indent="-342900">
              <a:spcAft>
                <a:spcPts val="600"/>
              </a:spcAft>
              <a:buFont typeface="Arial" panose="020B0604020202020204" pitchFamily="34" charset="0"/>
              <a:buChar char="•"/>
            </a:pPr>
            <a:r>
              <a:rPr lang="en-US" sz="1900" dirty="0">
                <a:latin typeface="Inter"/>
              </a:rPr>
              <a:t>Interoperability: Integration with other national and international network science projects​</a:t>
            </a:r>
          </a:p>
        </p:txBody>
      </p:sp>
      <p:grpSp>
        <p:nvGrpSpPr>
          <p:cNvPr id="4" name="Group 3">
            <a:extLst>
              <a:ext uri="{FF2B5EF4-FFF2-40B4-BE49-F238E27FC236}">
                <a16:creationId xmlns:a16="http://schemas.microsoft.com/office/drawing/2014/main" id="{3B06E2F5-153A-4AAA-B5AF-B16BF45FD5CD}"/>
              </a:ext>
            </a:extLst>
          </p:cNvPr>
          <p:cNvGrpSpPr/>
          <p:nvPr/>
        </p:nvGrpSpPr>
        <p:grpSpPr>
          <a:xfrm>
            <a:off x="0" y="4177574"/>
            <a:ext cx="12192000" cy="1923604"/>
            <a:chOff x="-5080000" y="3917785"/>
            <a:chExt cx="17058766" cy="2470456"/>
          </a:xfrm>
        </p:grpSpPr>
        <p:pic>
          <p:nvPicPr>
            <p:cNvPr id="5" name="Picture 4">
              <a:extLst>
                <a:ext uri="{FF2B5EF4-FFF2-40B4-BE49-F238E27FC236}">
                  <a16:creationId xmlns:a16="http://schemas.microsoft.com/office/drawing/2014/main" id="{4A32AAF7-905D-4787-A507-971CEF9642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942"/>
            <a:stretch/>
          </p:blipFill>
          <p:spPr bwMode="auto">
            <a:xfrm>
              <a:off x="-5080000" y="3917785"/>
              <a:ext cx="11425279" cy="24384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8EEE8F4-868E-4B93-BA25-A6B38F41E7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55" t="50512" r="52089" b="430"/>
            <a:stretch/>
          </p:blipFill>
          <p:spPr bwMode="auto">
            <a:xfrm>
              <a:off x="6235700" y="3949841"/>
              <a:ext cx="5743066" cy="2438400"/>
            </a:xfrm>
            <a:prstGeom prst="rect">
              <a:avLst/>
            </a:prstGeom>
            <a:noFill/>
            <a:effectLst/>
            <a:extLst>
              <a:ext uri="{909E8E84-426E-40DD-AFC4-6F175D3DCCD1}">
                <a14:hiddenFill xmlns:a14="http://schemas.microsoft.com/office/drawing/2010/main">
                  <a:solidFill>
                    <a:srgbClr val="FFFFFF"/>
                  </a:solidFill>
                </a14:hiddenFill>
              </a:ext>
            </a:extLst>
          </p:spPr>
        </p:pic>
      </p:grpSp>
      <p:sp>
        <p:nvSpPr>
          <p:cNvPr id="8" name="Slide Number Placeholder 3">
            <a:extLst>
              <a:ext uri="{FF2B5EF4-FFF2-40B4-BE49-F238E27FC236}">
                <a16:creationId xmlns:a16="http://schemas.microsoft.com/office/drawing/2014/main" id="{6B8A1946-C43E-4D64-9491-8E49CC043A80}"/>
              </a:ext>
            </a:extLst>
          </p:cNvPr>
          <p:cNvSpPr>
            <a:spLocks noGrp="1"/>
          </p:cNvSpPr>
          <p:nvPr>
            <p:ph type="sldNum" sz="quarter" idx="4"/>
          </p:nvPr>
        </p:nvSpPr>
        <p:spPr>
          <a:xfrm>
            <a:off x="466344" y="6510528"/>
            <a:ext cx="557784" cy="206236"/>
          </a:xfrm>
        </p:spPr>
        <p:txBody>
          <a:bodyPr/>
          <a:lstStyle/>
          <a:p>
            <a:fld id="{47A9008A-481B-4F65-A514-1AA65EA0FD53}" type="slidenum">
              <a:rPr lang="en-US" sz="1200" smtClean="0">
                <a:latin typeface="Inter"/>
              </a:rPr>
              <a:pPr/>
              <a:t>2</a:t>
            </a:fld>
            <a:endParaRPr lang="en-US" sz="1200" dirty="0">
              <a:latin typeface="Inter"/>
            </a:endParaRPr>
          </a:p>
        </p:txBody>
      </p:sp>
      <p:pic>
        <p:nvPicPr>
          <p:cNvPr id="2050" name="Picture 2" descr="Battelle Logo - Naval Submarine League">
            <a:extLst>
              <a:ext uri="{FF2B5EF4-FFF2-40B4-BE49-F238E27FC236}">
                <a16:creationId xmlns:a16="http://schemas.microsoft.com/office/drawing/2014/main" id="{1B4F3A5A-D748-4C28-B1ED-90AB0CE8E3A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6901" b="39111"/>
          <a:stretch/>
        </p:blipFill>
        <p:spPr bwMode="auto">
          <a:xfrm>
            <a:off x="4906000" y="3545365"/>
            <a:ext cx="2219577" cy="531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251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85A78-C078-40E2-B0DF-43C21FDEA029}"/>
              </a:ext>
            </a:extLst>
          </p:cNvPr>
          <p:cNvSpPr>
            <a:spLocks noGrp="1"/>
          </p:cNvSpPr>
          <p:nvPr>
            <p:ph type="title"/>
          </p:nvPr>
        </p:nvSpPr>
        <p:spPr>
          <a:xfrm>
            <a:off x="466344" y="420624"/>
            <a:ext cx="10609170" cy="963324"/>
          </a:xfrm>
        </p:spPr>
        <p:txBody>
          <a:bodyPr>
            <a:normAutofit/>
          </a:bodyPr>
          <a:lstStyle/>
          <a:p>
            <a:r>
              <a:rPr lang="en-US" sz="3200" dirty="0"/>
              <a:t>Partnerships &amp; Collaborations across the sciences</a:t>
            </a:r>
          </a:p>
        </p:txBody>
      </p:sp>
      <p:sp>
        <p:nvSpPr>
          <p:cNvPr id="4" name="Slide Number Placeholder 3">
            <a:extLst>
              <a:ext uri="{FF2B5EF4-FFF2-40B4-BE49-F238E27FC236}">
                <a16:creationId xmlns:a16="http://schemas.microsoft.com/office/drawing/2014/main" id="{A75D5531-4D8E-4012-9135-9934BD784A28}"/>
              </a:ext>
            </a:extLst>
          </p:cNvPr>
          <p:cNvSpPr>
            <a:spLocks noGrp="1"/>
          </p:cNvSpPr>
          <p:nvPr>
            <p:ph type="sldNum" sz="quarter" idx="4"/>
          </p:nvPr>
        </p:nvSpPr>
        <p:spPr/>
        <p:txBody>
          <a:bodyPr/>
          <a:lstStyle/>
          <a:p>
            <a:fld id="{47A9008A-481B-4F65-A514-1AA65EA0FD53}" type="slidenum">
              <a:rPr lang="en-US" smtClean="0"/>
              <a:pPr/>
              <a:t>20</a:t>
            </a:fld>
            <a:endParaRPr lang="en-US" dirty="0"/>
          </a:p>
        </p:txBody>
      </p:sp>
      <p:sp>
        <p:nvSpPr>
          <p:cNvPr id="28" name="Content Placeholder 27">
            <a:extLst>
              <a:ext uri="{FF2B5EF4-FFF2-40B4-BE49-F238E27FC236}">
                <a16:creationId xmlns:a16="http://schemas.microsoft.com/office/drawing/2014/main" id="{5005D9AC-DBBA-4163-8FCF-2CD61A9B5436}"/>
              </a:ext>
            </a:extLst>
          </p:cNvPr>
          <p:cNvSpPr>
            <a:spLocks noGrp="1"/>
          </p:cNvSpPr>
          <p:nvPr>
            <p:ph sz="half" idx="4294967295"/>
          </p:nvPr>
        </p:nvSpPr>
        <p:spPr>
          <a:xfrm>
            <a:off x="746400" y="1278903"/>
            <a:ext cx="3684588" cy="3548063"/>
          </a:xfrm>
        </p:spPr>
        <p:txBody>
          <a:bodyPr vert="horz" lIns="0" tIns="0" rIns="0" bIns="0" rtlCol="0" anchor="t">
            <a:noAutofit/>
          </a:bodyPr>
          <a:lstStyle/>
          <a:p>
            <a:pPr>
              <a:buNone/>
            </a:pPr>
            <a:r>
              <a:rPr lang="en-US" b="1" dirty="0">
                <a:latin typeface="Inter"/>
                <a:ea typeface="+mn-lt"/>
                <a:cs typeface="+mn-lt"/>
              </a:rPr>
              <a:t>Partner Types:    </a:t>
            </a:r>
          </a:p>
          <a:p>
            <a:r>
              <a:rPr lang="en-US" dirty="0">
                <a:latin typeface="Inter"/>
                <a:ea typeface="+mn-lt"/>
                <a:cs typeface="+mn-lt"/>
              </a:rPr>
              <a:t>Data Host           </a:t>
            </a:r>
          </a:p>
          <a:p>
            <a:r>
              <a:rPr lang="en-US" dirty="0">
                <a:latin typeface="Inter"/>
                <a:ea typeface="+mn-lt"/>
                <a:cs typeface="+mn-lt"/>
              </a:rPr>
              <a:t>Information Partner     </a:t>
            </a:r>
          </a:p>
          <a:p>
            <a:r>
              <a:rPr lang="en-US" dirty="0">
                <a:latin typeface="Inter"/>
                <a:ea typeface="+mn-lt"/>
                <a:cs typeface="+mn-lt"/>
              </a:rPr>
              <a:t>Network Partner             </a:t>
            </a:r>
            <a:endParaRPr lang="en-US" dirty="0">
              <a:latin typeface="Inter"/>
              <a:cs typeface="Arial"/>
            </a:endParaRPr>
          </a:p>
          <a:p>
            <a:r>
              <a:rPr lang="en-US" dirty="0">
                <a:latin typeface="Inter"/>
                <a:ea typeface="+mn-lt"/>
                <a:cs typeface="+mn-lt"/>
              </a:rPr>
              <a:t>Education         </a:t>
            </a:r>
          </a:p>
          <a:p>
            <a:r>
              <a:rPr lang="en-US" dirty="0">
                <a:latin typeface="Inter"/>
                <a:ea typeface="+mn-lt"/>
                <a:cs typeface="+mn-lt"/>
              </a:rPr>
              <a:t>Contracted Partner     </a:t>
            </a:r>
            <a:endParaRPr lang="en-US" dirty="0">
              <a:latin typeface="Inter"/>
            </a:endParaRPr>
          </a:p>
          <a:p>
            <a:r>
              <a:rPr lang="en-US" dirty="0">
                <a:latin typeface="Inter"/>
                <a:ea typeface="+mn-lt"/>
                <a:cs typeface="+mn-lt"/>
              </a:rPr>
              <a:t>Data Project </a:t>
            </a:r>
          </a:p>
          <a:p>
            <a:r>
              <a:rPr lang="en-US" dirty="0">
                <a:latin typeface="Inter"/>
                <a:ea typeface="+mn-lt"/>
                <a:cs typeface="+mn-lt"/>
              </a:rPr>
              <a:t>Global environmental research infrastructures    </a:t>
            </a:r>
            <a:endParaRPr lang="en-US" dirty="0">
              <a:latin typeface="Inter"/>
              <a:cs typeface="Arial"/>
            </a:endParaRPr>
          </a:p>
        </p:txBody>
      </p:sp>
      <p:sp>
        <p:nvSpPr>
          <p:cNvPr id="7" name="AutoShape 14" descr="data:image/png;base64,iVBORw0KGgoAAAANSUhEUgAAAXIAAACICAMAAADNhJDwAAAAllBMVEX///8HlEUAkkEAjTQAjzoAkT4AkkAAjDEAjjfS5tiWy6rk8OhrtoFMqmlXrnHO6Nao0rTu9/CCwJKGw5qNxqIAiy0AkTb4/Pk+pmfA4M30+vWezau428EAlD7e7+IAiSg1olpMpmvH485hsXmHw5dutoSw17u73MMonlQ9pGCn0rKPx552u4oAiiNbrnUhnE+Aw5EAhBXgM1KfAAAfKUlEQVR4nO1dCXfiug7O4iSmLGmgSdpAIANlZ+Dd///nniU7IYtMQgem575XnTOHDiRePsuSbEuyYfxP0Hx2eFvtL6aky3D98tq7r4Rge3gbZHkJ+8Hbwb+7EZvpeLQrGjGaTDdz6rnNy9Poo14X8cyrrv2z5rNvCfmk/5aFHmfMssycLJcxOzQnHVELXgcRlOBaXyxANHdihjZjzrUNpuUw5i3O06D+7FBU9RzyPut1eY1n7L2uDyu78fCi33xsPo5sVupnmSxmR8dGhxu0GYbc0RYwISqt08dqwXWNcFi4n1UfH2ke/XNik3rTmh2zhrpuDJoPe43e+/uQtTRiMb4N1zTiNxFg4YiUDlc6pLZ7sw0Wjyqg/4shD4Zeh8azaKuHa5vy1gLcxYmWaHkJHRphZ6W2/3shn4a3maugcK2pI+40ZqIn6VJXwqpbCaYbXgf+Xwv5yuvcEk7XMk9pEd4kKzzSJbgtcq1Ei8JS+JdCHu+7d1Y0ZUTU4Id3dN07UYh3kSkFLTb/bsiH9yAu+LxhPQnE7yrBbkqneXQfdovekyG3wpfnQX5q13pVWtQt7P59iAvM6xwUm3dCZ6XPhZylTUPhYZBvusvxvCK3Vv7l7n6HNfN6dd9EE8TGT4TcsgdxE8ZHQZ5Y9zeaHyrFn+7GSzBpxVbc3j3sYq4FT4NcY1U9CvLx/XjV2PxOQS7JGZSLuH+aiBJOT4KcZvHHQR6kdL0ut7mb2hozwi7LhR39jMNt141szfrf9EoKYWPTfWfcS13tJkT4HMiZqVs4PAjyI8nkzFnN/CAJeps9Cbq7uha+JfFi6Wk7D5J+bzOg7W231No9iRu/TGZQxPJokiXw2RMgt+w1zeKPg5xkUbu0Kt+61BOLa+GkULBP1y2w5EgOm1dst/QoSW6lm2sdE2pYUTY9GHI9iz8Mcp/qbUVsGHNKMtiFWKBLqOrXOTVsTrEgmhBM7O4qy+MphXn4aMgt+6Rl8YdBPiV6W8PL2BB2OyvWCWtiRHh9FTFPm8hYl7x7lFxxahvFK6Ia6MMjIWeXGyz+MMh/NXez3EYxBCRXFl00m040ZEZwqacWkJQGr5mhYtCIAvjmkZBbvMri/pNWn4QotxunNwSbW5n+t5KUvjlsTG0cLJtoWmajgHOTOWCqPQxyvqv2+7h4zh7LvCmIrUvj9YSY1KG+6LI5c2vY3JH2J6e58TVrPgUbTyPHdRzrC8u5Kll2deOot+NP2tYiGKy6RpFEzIUc8qjZ/OY0ERQ0H7RMOZHHzdbxTbMAYszOomvD1Wk9fL94vOOGP0k8qx6oTzzrWTuJHwSDEYdthEkRSrgIEUtME6BfzWHzpIocNsGyCdFEKOBrh+Pe5uzetf1bLodX0fV3AMuTICfmNGtuzRqvTciVLjg0fyGEAhBh2SiZ/07MIcJWa061QqFISjYdD6ZqVGfxT1nKkyAnbEQKcmJkFIcSQsGmLS1icPhSB7lHHJCuGpOhBrkgf3Q36K5dPaSSLG4+DXJiT4sSLFst5IS9TQkFg5Rh7KCDnFIHza2JJuRCO2X37f5rWNz8q5Cfm+/3mhJbQd7cRCTsOyS/WYYecjbtArlLOu5MdV4wBLm8zuLXSp4EObWpFTXl6Py3Xad/8Ic+oT3fNZA3y1hMdZBTduZkUX/fy4ofE0FFa4ddGZ3vqzNyUhZL3l9Tn82Fn7AH/AZJMbzsZvEgKM0y/L4O8nwSlanffB9lQrAcnzNTWOa783grX/vsdOLhRlUW7+1KvamL+IdBTgjp0t5HO1HqtzliLTQiLGpH5y5Tp94qtaX/o2U5js1HyAuzDvaifYvFeUZopGcthQRotJVH0UsTco3BcoM+qd3wsKPTaN07wbEv4OMyN1vcalxeVRc1Fn+j6noI5MSSDn5rrv00RKyR7Dsdo8mlPGyXd3AZNag9FssGIyTY3TxgtIdVLv6ssPieNroes621J5fJ3kxXUr3DxMLxbsjJEwrTvdxwXiy1IIfKcrjthaFn24x5Qg7HI/p0D8uus/ilND5u1NhCVPQYyDWHzZ7WVb1KxOYL78adLaVA190uJSnIWbg/bXvzJJ73li/ndDEU+uioWxbdZHF7qK32MZAvNbqd9GFrErGpxdud0Ot00nikE5tbDULInWhcATFernaiGX5mE6CztKrg/TKLO9SKIKdnnn1Cw3YtnuBIxIClHV6rEXmWh41ctwoXAbnlrZrDHBzB7jpcau7qFvPG1YfHHVncePIJP5Tm0Q6yFSLE5Rcg12gUQcy94c+ONLIc95bmmf0KuYqAsVzmZS9VwCss7hJLkjI9CPJEv83MLm39fRTk1DGd6pM3ui2oRuGqZSb0Z+thGnpelK2n9ZlbY/FKVUED/0d5ax31q2OrrmfqlHTeLW8h2pEFyfXGtzAddTOu4jkxcr3dDRbfhE9zdo5vOae53uCWcAu6b7HcJq00B2KpzmqD5tda5E/Xw/f30eem3VadlJVrbTYlQ/uJ/uU6o0WSE37qmexhkLd4knKz0+IsmGbCKndcS0htbqfnm3LRL7uAObxqFW8i96ku/Uf9mgGIpeTqF/v4MMjj7ObRpWXvWvcR4klU3bZ1bXOKk4CQjv1KXFKdxXEV9dQoilGL8y13NUz2OMiNfstGlOu16JVl2uyFxdExP8heq5K8N/BKiDg1+38mw56eHCvUsgckmIwUjXdsl7eSTy1bKqCHA72IiwfVYCVHBhQ7ljcULyX73/tpTw7Z3B/vyoA3WPysBO1zI+KCS1s4m0XaYtT5/lchN5ZtmAt21C0Nl1GpA2K5k57GB0GT8SUMcU/ytOC2F6X7NPLscqB6g8U3RWTfk4MQg/aYOCdq7rsQh2tfh1zg1rrJzck1sWDxUgPs3VvpoWS5/gcGaotyp64wrNrMESxetOHZobbxuf3wqrZUMMgz0Rrk2fAG7Wsqoue2uv+4i6YDQoXFWXMtGh+wnreofijqevvqrvymHLzqNY63Hh3DP24PP3GjmtnQzuWhdYPqLr5dJpvJ91UJV2Vxjz5NQsMlmJo2ywfVcri3qgKelK0YKiD44WkTth1czMLqyLdDTmw1Xok1RdWp3Q/Fqgy8X2XxFlPSP444kn0Zz2rKaVtmcVKCPRxywWMdhEvF5aJdfd4LebXjGgpLWnRYYkxPE1ZV62ZfUMMWSMox9Vb4vIO4Gk1bjQaT7UrdajcS74bcCM7tjF7KTnM9iHMakYPzj+n4dBpPP9r3oassntG7Bc+A3JgP2y21kgPAMyCH6KRWiW4XJyg55A0WX65NjzNHELM9c31T4gRVFtftWj8FclDabf11rj5S7avPr0BuxCevTa0Um/n5QVyNxZdiuVPJE2WbBxiSmBI90y4sbjwNciMZt/WXFa5UT4JcmIutsy2PSEfIrdrxUUB4g1oczcfDuN7xzYWX9cGNg5lnQS6ky6ilv16uvp4GuZAudKznlULZAYC8nuJgE5Eq2PJGYmBef++v+eySj3El0RHb3XKfeR7khvGxu227hEofPRFywzjSwBUVZfjUyLLCBovr3nFSH3ZtQzvdnQeDwXkX2eU6LG9y0+R5JuSG8aKLA0fKXV4pyKuOt38AudFf3ZxtciE14jVbHLa6tWTZYiGanDzHdR3xr1p8PUCrIdOfC7kRDG7115PdjFvPPv8Eckhqd2u2YbjSsLrd1tezuHppiuU28tRZPJ1WWLy/f/qCv9nfG87xuTP9kyGHJH762cZA01VZ/PUWi6uO46necsTZ9VGX2WYt6+U04s/Pk9gkOvZevi672gr572syzGYbOkAOJrO2EVHt2f4Nn7hS06VN35+OLG5zxrnnZG81s70/tP9GakqC5tptJhWqSIUcVyb69ErNsKIukMMhjY5z7bqh0i0OsVhHJcFyMz1sm4f/UyjpeyA3jLGOb2Tc5z0Ocs09sG6QG4Eu3VolRDUYdmFxJPu2958q6bsg1zrHSzdyKvpet6HxZcgN46RBM7w+0kGKl9pIxEMVdFCz6tsgN3pE0JupdBfl8qN1dv4DyHVOCEWygH53Fpc1Qyw7aYPPi5K+D3KjRxouMgC/GYv5HMiNNzq1kSrgLhaXb45iI/hsLDX7p6v1+I2QazI5oblwTxTFH0FurCl5LrPC3Mvi8tV9bCTZ5aV35fX4Y1Ve8PKn2OUv4wZRaXdIVyqUo0SskNYpXAN5cmo2gjjIJ3NXuqAH72dxJCeL4eDfM0fHV6Dj0K2sj4joFQJybcp4HeS/uFMj9pswOGIqTxOGCVIRcToHQg3kwYLVG0FqNyqiSDDZHYZKjZxM9GDjMosJ2xwuJqj8GBHnQndB3uQDCXm36HnSCR0LIIIYteGDGsiJlDBkQheDYvPLvfl6K9VcBB8Ha2Kv2rXPlN31JMhDCnJfl1roHt8hDeTEkTUNOSHEBOR/knXIwnMN/1z1trCYN6TPkIgGaL3pCcMiuofLDaK90kAjshZpYvjvgNwhIafCgv8MctOyUWv033Zi5e+4ruswbu8mOgOAWIXQcBlkKkPMOatPS9NegDR5qKRDGltIAzmVWSuj3qcSmv0h5KKxaiMymE3Xo9Fo8EJfpSMp65ZSA8sjeHFn0JDTZVCQ49hQGYM0TKKBvN8pvRdATiRVG/5xOjN26X7lERG5p7PPCEaSKxkCck76wROQy8X2G2GyaHw1dRYLMVGopEOk3lj9eQY5y74ZGFMmwj5rZjiURKQGknYFEZxMJR0irQUJ+YFIMqZphc4uJ6xqcp1GWUfHRyTtY2bHTA+UNiFSqQBRMch4QE7MFNJa6BNzWk5+Qizo9hJ1q0+qddSylEjwxQ4PyZNo8csrgVyjG1TGA7KpxgeViRP5iMh3ZaZE5VQmQ7VxSm3f0vJNBzmRjoVKHFh2hStqmj0oNaXFzUlNb/qjZmIZYrLTBhqx3adsAmowbEKYE73NF5lEYjipmjtDTmWz5c1xp1hMMM6jsoFajF8mmz5ydhLMJhe7eRBH5kOmJPGUyhIsR5BY+VEWGrUSytOuvFK/kbGYOsipTMesudymEjwsHppmWKDOHXO3M4V1zqjUlNQaopmVWbMPmG80UzGfvOGvRMX5FwnMKbd0l1zCaiAn0/A00uZSvQW98/As/UUyVwJyctPh6kmlaEOdsRdbA0TuXjFs1SLiITHzr3nmRsSv7p5QCM2QCwl5THbcrGJOHpSA6vqbVznREgMOmUqNna/IfbZi5pMJf0y+KhlpPhm6dVXUJJM6l/p6KJg2VYraLycSeoPjftmthPbCXiR/G3KD9jNx7dHU7wdB35+ObNIL5KrfNJd/OPZq6geC/Jc97UFUWqyQFydY3mqWG1lxfzvJOHGGqiDXJE1g6el1LtrQ/5jQ3sBoz/5lyF80vj0uszE4g2n27r2rUULspCNZt4soN4dK/AeN4Nwdrs7n80VoJTpbpII80d2c5XBsBNfsz2J04V+G/EvX8YielO7VI2LaulBli5dkcyAVhaUtJT+I+8rVRvkq929D3vvKJUpWWl5WkQq0japGzfIrrQDKIdfdbXSbFvPvgLwt4wFJYWX/fX7Ta5Cm+lrn/gveJBXHzW/3XgxoFvcx/nXIjcHdvfVqlvuNFDg6CutG89cEXOmE/3aeCorczPgmyI27bkc1K8Fkiu4+PVw0jqmCOy/rVHSFvC1PRYMsM/k2yI3BXbIlbG5mx1l7pGWZFsSu1b0XpEoq+bHcTDvUJNfM9dF3QG68db/D1yUvGI+zO/i8EVQuKbh8QZ6XXYe296TX57vCYvoWyA2/6z3TXiPvgcK8LfTgSnamc6wd3HN7s+pUea953nnQrLDkOfs9kBvxMewgG3ikT1C1iTr1l2kTohiwM9AeG11rUUWTx+tOjG7Zlc2Eb4JczOtTeFsBufVQmPqojb22+wRcO327HSM/q8a33iTIFHGpnwrsvRbWsRxvV90Z/jbIBeibzOP0OtByuT1sTSeYHE3dXaYYHRyNWhNVirXZyWwdOstlts33py1xwNkbcFs7ahbzzEH9PH7oNe5beBAtNNcNlGk+W11U0jrZRMtyHdE987ztlvq395lB9IxbKkCWIABadk3d35u+u+VW5HgJYlBU+r7K01xRFC8Hpnq91AjGbTt9fyHcNea9p1FH3+R5b3oavl/cNHVS8/I+PB38u5JbB73NZPSepfB+mrrvooTpstf9poS8FYexaEUKG2NAnKfp+/v5eOj1ugy+7IQp6heNcHfv76PJ641R+qESBUF/DhTcn2D7h37oh37oh37oh37oh37oh/6XqLeZzTZdXcg7UP9j+nn3PXg0bTezTYdtFB3NZn/0ehslAFxpwe/D/zu9OfA4Dx+3FvuMbMZ+P6SoOLW5R8ZFdaLgN/+T11tps+B8URpS0Voe6h8vUWZp7mL9Eq1t2F/TBjXfReBnqQ2T7fY673q13BcI/IzL3jO29l7uGvX/8bxF16ssW2mODiTrx3QUnK7uv1KvoOPC8/554tYTeP+WgiyRQW6cl1wpJlPcfpXgosyGV/BXCVzloq83DZP3PqgpFLnVuGlwStcFAD6TXEsTIvkV2ls3wqO/nSBDSVnsQfBGSZQHy4+Pj+uI98X/PpTGTMCdVf0JT6lxiuHrGJ4sjs/jnvh5mVQLLXN0HEAgpDNJ5Ga2D6XF5UrmHyWexdeXdSbGOmR7wElNCMdAfJPvjifld6BM8efy2rM5Nl99n38SPfGx3deOl0Ag/or9GiwA4ByDNWTgxhyLTss+Y8thCrvykQqb3ezlSZG8Yi/1ohBj3PsrfMrboRI+/I6i3/7agy/wufjTxNfyu6eXwwj+G5YSVkx/o2ubu3gTDZ7g456L0m0dRt4+GXm/C8ncH+HrdrouHzYcL1hHivlAwE2cbd7gSMHFHgcDbKEdnQGKJIyi8LSBamTQQLKCP/cxtPxDWJjwKfqygc/lSVSnTjaXO3juZQbfK8xPiyhawN9BJOgf/HYngBnAGa6LHcHLgI1XeClZ24sDxu4hV4+h6B1wW3E2eQpdk0FiD4azdOAJEwVO8xwzlrE5GM6z5I4wNRxwEID+oS+mPCDHHL7BjlumA0evNsaGvXmuKMWFyK2CUc/yTN4VBfRTJh6Hn0NoqrCKrJGosNA2S1vUxiEJP7863Sb7vA7MxQHC0Rrica8L7DN3mHgHO5KpEbEyD+tEuMAFwnEYBG6BOhkrtYIhpjs8qnfeDXWNiuO4u5LYEirIAjRkTAJGSUPxXh/dQyzZkZmExRruGfxiKhk64mCjMfDIywPv3jyIMJhDngKvJ900+egE6hZSf0LcDkwPcG5ys891qiJAIMCADT8hHA+nC/hPpWuMygQjfgMjNfqEwFheyLOhPNse7WUES3oacBmNGYTyxJDlKSPiFNq79OGKx2tMJvjF8fUJBht8DAE70SRMsADG2E50d7f0oU5oAgRdWu4YH4ceQFYcvvpEX0IYWvEchuNBHc47NhX+j4lrxGvIdLn2A8gxCTq6MiLkKwd+DlIo5QQhcujJjL8LpCIjYZKrN2Ab7o8Yxq7icWNPXkS/9Vw37BVcDbHQkH4BQIQUEb+gP7Ecxp3MvA48AI9BaMBUjQyq5SVmoMGIAbOqtZm69B4MF8hzDKXbgQxksrzLKLehpqIx0L5D2cB5tWW8IdqGWzk1zAQDdwCPWei4MBIQ2QLvAAyeL0dGgATDCk2BkUB0IhmjDt/DsEMELvRoqkQwTOPCan9VkMvAMYC8n2ItkMzJDWTQdRQrH2jujk4YVwy3zYtByAHLtSeai4KdD6PzeRggL6QoUATTnRTU8n5ojJUXIMEUg/BLmCb49hELRoi3tmWJfoLqwBWr+L4EeWGaRmpVMJaQQ74ayywZUJ+j82ggazPdXJjDmgykzIdomrdEn2cYv0QZY0fxzkjCg0EqphIMkKwhkswAIwEDBgGDyFtTyTQADfwf2pSbQThi+WiLl3Auy+AhgFwU5wwwhhoT0yFnxnJIohneTsuk4FFAwaWXrpKRGKuU5mv/OFUBLXNzt7scjBh44SwFH0uUsNrLpD7AplvJE1AIjsjhstuJUYd24wrTLAI2DdUMME03uTIHyCOZfKVpsib94Jd1Tb/leyrEaiPqMPtYNdSJ4/h2fUcJjEBNbDCPoQfQpItqA3AvjAyso17UJ3bhA9dqyBXQUTMfbYB8j1XlgkUIXiETIB8ASguYE4JToTC13EH5JosH5p6XVsrJAgbOzuRmAHJzae/FV7wAMvtyEnSR8gaYH2YaquWgvrZNwCDKxNMDK09PiDRQSrxQ5gqHtBEuG7zsL24EzrHFGvmFVZMToHAKpCDBNWgw3e9M+c5afg09masRyQ2GvKljtY4CcxmmNTCRPS/EEo5UobnF8EJqIsEa7oYB5GKA4FdoP47LTvLG0CrS2prym0wp0Q0vpdTYLFyUpGgTqooLUmtqmR4F8nZZKOpBx+Bk2MsS925lUYLzyxJP56pLUb4QKkxUkKMjyVmV4OADZ64l03Xx/HVgu3LWEyXycBwhk84s5eDqA1UCk7yoEdmU5iGIZiVnEAt4HWTtuyrelCPgli01yXk29E+IMnYUf4ohEU8LuyvO5WbiyNmcwyLTNkCf8rkGI3xlyt4Q02O50VymtCpnIYD+8EBKn0jR7yVOBuDe2EU2jGtrW8wplT/+T1EcpGuH+hP1Kft1kNKpLFe2IdxpP56AhVMwNqiLUp42GHWsUwlfH2xb9zRBIdWTYjfN+xqjKMcuiyrdgdSakOqgr6wHYAP3F/IpMne1TT4ytZCuaSy0mO0LQIGFUQaAtEDVdkD1omxvnGQzjCVDaQgjW85q5WMaOdgvzMc8J9UfNETmsaJrg5Q+rG/pwfxKk+vjOZJqri+VxpIqrSeVaPleOrB3INp47VzTKlTZ7qq4E7kGxamdJbJMpT2R4VRfgXdS46rBe4rrl2rCK22aRGV9eL1G1xbDK/S0+En8afcET4ExNMt10lROqUJHKWWXoB2BNmVzG3GKbFxYUkb/TZCPAgX+D6yDUWkJkGwQlPQqJd82r2or3prEuWQrHs8rYYW2lxDjnJIWcllkQCArSuf3EmP7uYZeQtMS2d25UnuvVwX+LuvuqRGBtHXAxalkbqkt/avWnKi2KI0A0xd7srfKIV2icuckOpsm8Cf3dxYKSMAVs4MpnfTJiojeTE6ysdJay9KGy+iyuwA6IMrSwnIyjh5jYvWdbykra9zwQ9e1P2W/oE4YCrG6PCgsjYwzbl5Nw1ew9a+iHOZ6WII+lpMbPsoio2DuuVdSvrPcOBhyxoTsw23EoDD+sPeit4GCOGe4nKthRfApmR7bAKMNIn1lybpwhdDHkYMRgKpLbQLBMthb0BhA/z9MJiQ5KRUM5jgIlJ1VzEolatGqzItXcsqV5jc8LaSVEq4oKAHjozJmz6qssbQNwZQs5OhQ2aCJGsujkZgqi92uKsCYMgJeFDOg9d67jnNOv5R0G5e3OzcKcmTf8dV+Hkntk9uA0GIQnjnDKVsQUqNA3TBw2KRIZWKI1MLol+xwbnlCqaU2ybUa5rCTloScAQNpjWO6LoDFLKRHbrmmqlnRdSFkwII9CxIUPT25FMvmPVieAnsO1KJ4hS3oQ/QfpLLNWaevljRgoTjj+RbWzKB8cT/hYw7BleH1NKIwTYEx2Wd/Fsmw5QOrnTTApHTnCUaIFst94D9nPd8CMwjuVtuIcoF0lu9wP0YBCSNzUX3N7VKOm0En/JhIrQk8O1cKMAnlegQz7LhHDNor7evLLDA442QuMxsNaZBK7LUPw8rWlUOIV6XsIFuFPU+gFYXshKYK0wrAATSGuBEF20memoagxo0tVMls4CBgjXwd/qHkDkb0OTZwEIb7YZJfSM5iev+5IommKfzcX2BpsJFrJtfpWdDZwTaFOeciJamsQ3y3mCkRvjGKNShG9rN0AQsIwd2Jq0ZEmccybtH1LqYMPsm1z1YZ9T2l0XG3x2R8Vx5tA7WqMuVAXediHoOkGQTss12OsxwnmKALI28W88zSNuLyNwNXdIdHyI79iKv/gkUx/y2exsXjwHPgayZvzxzZjAFIx5CxBcjXw4LhVfK2TOGXXGxHllI+0R6DfkBoj+pxvBjaMIUCqAQfbxcg7hazT4/Zv4pvZ3kdcLmR8ebJqsW3DM50e6ED70w3IWoTX3wNW7Z90UIP+hrsQtsLD6/59iG8Lj7X4hOs9yn0BGbaJvJgpxWM/pLllojimLwYLBYIsjwwchwydPwPRzAaZzhIl9ozFX0CbvFlVzZC/4TXkNHJKsuy00HZcvF0kGX7k7oNfiIMEDls2/E+ywZvcuAPwmaASqdgPMgnP4dZNpoUqvJ1vRelHEoWvhDhYM7IP+fjETyO4xOLSt6qXhYf52w46Rsb8UMpAq0/ES8NJ9uiCXBxlD+Rn4a/yvbjOdozU/V1X/VAtipY+lJCAvdB0UdVzJv6vwor6i37RuJVFxrYxkly7UbeseVEwHI+zotfpFUSQ3HIw8tzlo2DAJrxf+axnp/gRLdypsuTHgD22Yf//wc0A5eSpRLZN07ZVyG38yXrHZcC/FCTNnL5LVcGN8KIQNu5UiczKvHhD3WmPpoWQ7jBvZlBoURgBVsubH845o2R+aEOdBKmhQk2VHgLcTC1XDRBvP3X/WN+SJJ/HF4u2anVDXNzyi6X4dsTXXz+C/cSVo3KVB3pAAAAAElFTkSuQmCC">
            <a:extLst>
              <a:ext uri="{FF2B5EF4-FFF2-40B4-BE49-F238E27FC236}">
                <a16:creationId xmlns:a16="http://schemas.microsoft.com/office/drawing/2014/main" id="{412FD0A6-B5F7-4635-96BB-9A0DCC6B6F17}"/>
              </a:ext>
            </a:extLst>
          </p:cNvPr>
          <p:cNvSpPr>
            <a:spLocks noChangeAspect="1" noChangeArrowheads="1"/>
          </p:cNvSpPr>
          <p:nvPr/>
        </p:nvSpPr>
        <p:spPr bwMode="auto">
          <a:xfrm>
            <a:off x="6857587" y="2707440"/>
            <a:ext cx="301900" cy="2891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endParaRPr lang="en-US" sz="1350" b="1"/>
          </a:p>
        </p:txBody>
      </p:sp>
      <p:sp>
        <p:nvSpPr>
          <p:cNvPr id="8" name="AutoShape 16" descr="data:image/jpeg;base64,/9j/4AAQSkZJRgABAQAAAQABAAD/2wCEAAkGBxQQEhQUExIVFRUVGRgVGBYVGBgZFxsfFxgWHBcXGRwfHCggGB4lHRwYJTEhJSkrLi4uGB8zODMsNygtLisBCgoKDg0OGxAQGy8kHyUtLCwsLCwsLCwsLCwsLCwsLCwsLCwsLCwsLCwsLCwsLCwsLCwsLCwsLCwsLCwsLCwsLP/AABEIAKAA8AMBEQACEQEDEQH/xAAcAAEAAgIDAQAAAAAAAAAAAAAABgcBBQMECAL/xABDEAABAwIDAwcHCgYCAwEAAAABAAIDBBEFEiEGEzEHMkFRYXGBFCJCkZOhwRcjNVJUcnOx0dIVNFNigrKi8GOS4ST/xAAaAQEAAgMBAAAAAAAAAAAAAAAAAQUCAwQG/8QAMREBAAICAQICBwgDAQEAAAAAAAECAxEEEiExQQUTFTNRYXEiMlJigZGh4UKxwSMU/9oADAMBAAIRAxEAPwC8UBAQEBAQEBAQEBAQEBAQEBAQEBAQEBAQEBAQEBAQEBAQEBAQEBAQEBAQEBAQEBAQEBAQEBAQEBAQEBAQEBAQEBAQEBAQEBAQEBAQEBAQEBAQEBAQEBAQEBAQEBAQEBAQEBAQEBAQEBAQEBAQEBAQEBAQEBAQEBAQEBAQLoF0C6BdAugxdBlBi6DKAgICAgxdBlAQEBBi6DKAgICAgICAgICCM7a7Wfw0RHcmXeFw0fltlt/ab8UcvJ5PqYidb2i3yuD7Gfaj9inTk9p/l/n+j5XB9jPtR+xNHtP8v8/0fK4PsZ9qP2Jo9p/l/n+j5XB9jPtR+xNHtP8AL/P9HyuD7Gfaj9iaPaf5f5/puNleUAV1QIPJzHcOdmMmbm9FsoUN+Dm+tv09Ov1SjHcR8lp5JsubdtLst7Xt0XsbI68l+ik2+CAfK237G72o/Yp0rvacfh/n+lh4RW+UQxy5cu8aH5b3tcXtfpULHHbqrFnxjmI+S08s2XNu2l2W9r26L20QyX6KTb4K/wDlcb9jd7UfsU6V3tOPw/ysHCq8TwRzWyB7A+xN7XF9SoWNL9VYshuN8qEETi2CMzkelfLH4GxLvUp04svpClZ1WNtE7lYnvpTRW+88ppo9p2+DbYNyqRyODaiExA+m12dv+QsCB60024/SNZnVo0sOKUPAc0gtIuCNQQeBChYxMT4NVtFtLBQNDpnG7r5WNF3utxsPidEas2emKN2QGq5Wn3+bpWgdb3kn1AC3rU6V8+kp8qsUvKzJf5ylYR1seQfUQb+tNFfSU77wnuzm00Fe0mFxzDnMdo9t+sdXaEWGHPTLH2W3kkDQSSABqSeAtxJUNszrugGNcqUMTi2CIzW9InIzw0JPqClX5fSFK9qxtpTysT3/AJeK3Vmcff8A/E00+0rfhbnBOVKKVwbURGG/ph2dnjoC33qG7F6QradWjSwWPBAINwdQRwN+BRYRL6RIgICCtuWaFz20uVrnWMt8oJ6GcbKYVvpGszFdfNVHwUqeYZRAgINzs3sxPXutE2zBzpHcwdl+k9gTbowca+We3gtnZnAaTDpGxNcH1L2k5nc8gDWw9Bv59qhcYcOPDMVjxd/bv6Pqvwz8FDZyfdW+jz8snnHojZD+SpvwmfkFi9Lg93Dh26+j6r8Mox5PurfR59WTzazNrcUdDhFHE0237Gtd91rQXDxu0KFvyck1wViPNXNHTOmkZGzVz3Bgvwu4gC6lV0rNpiI81pt5J4N3Y1Eu8tzrNyX+7a9vFRtbR6Nprxnaq6umdFI+N+jmOLD3tNjZSqbVms6lbXJNiuajkY86U7jY9TCM1vCzlC44GTeKd+SsMexZ9ZO+Z/Fx0H1Wjmt8B77qYVWbLOS3VKT7C7CCujM0z3MjuWtDLZnW4m5vYX04KNuri8OMteq09jbnYQUMYmhkc+O4a4PtmbfgQRa4vpw6k2crhxir1Vnsi+B4q6jnZMziw6j6zfSb4j4I5cOWcd4tCzeV3GCyniiYdKglzj1sYGm3iXN9SLTn5ZikRHmqzDaJ1RLHEznSODRfhr0nu4qZVGOk3tFYWg/koh3dhPLvbaOOXJf7tr28VG1tPo2mu0ztVM8RY5zXCzmktI7QSCPWpVEx0zqVy8k+ImaiyONzC8sHcQHN9VyPBQu+Bk6sWp8k3UO4QEBBFtudpJaHcthhEskxc0A5jzQ3g0au49Y4I5eTntj10xuZaCroKutbesw2N398T2snb3XJDu4kKWi1L5I/9Kft4oJtFstNRnMWudEebJlI8Hj0D2eoqVdm41sXfyaWCMyODWAuceDWguJ7gNU20RWZnUQsbZnk5sN9XuDGAX3V7eMjugdgULPBwYiOrK5se2/DbU2Gx/2h7W+6Jlte8+9GWXmRH2MMNjsHsbNBN5XUyHeuBGS+Y+dxL3dJ7AobOLxbVt13nukW3f0fVfhn4I6eT7m30eflk849EbIfyVN+Ez8gsXpcHu6uHbr6PqvwyjHk+6t9Hn1ZPNrA24pXOw3DpRzWMyu/zayx/wCNvFQs+XSZw0t8P+oNQVToZGSM50bmvF+F2m9ipV9LzWYtC/8AZzaOGvjzRO84AZozzmnqI6u3gsXosOeuWN1azEOT+jnkfK9smZ5LnWeQLnsRqvw8V7dUuDEsBhw2grDAHDPGb5nE9BaP9iiL4q4cVulSayUL0FsPDkoKYf8AjB/9tfisXo+NGsVY+Tv4zhcdVE6GUHI617Gx0NxqjZkpF69NkZ+TOh+rJ7Qo5f8A4MLQcsOH5GUjm3yRh8Pdowtv4NKlz+kaais/or3Ca91NNHM0XdG4OAPTbiOy40Uyrcd5paLQv/Z/Hoa6PPC8E+kw85p6nD48Fi9FizUyxustPV8nlHLI+RzZMz3F5s8gXcblS024WK0zMtvs9s9DQte2EOAecxzOzagWUNuLDXFGqtujcICAg0G1u0UOHsbJI0uecwjaBqTpmGb0Rwv8Uc/Iz1wx1SguHVeKYu4ujkNPDfnNu1nc086Q+5HDS/I5E7idQlFFTz0RAkxSKUdMdQ1rDbsfnJHiCjrrW+Oe94n69v8Arlraqsguaalp6hjtQ+Nwjd/k3g7vB9SlNrZK96REorXYLiuKvAqAIIgb5SfNHblBJee9HJbFyM86v2ht3y0OAss0byoI7N47vPCNv/dUbZnDxa9u8utsViFbiFWKmUFtOxrw0C4Zd2gyj0z/AHIjjXy5cnXbwSrbv6Pqvwz8FDq5PubfR5+WTzj0Rsh/JU34TPyCxelwe7q4duvo+q/DKMeT7q30efVk84vzBMPZU4bDFILsfCwHr4CxHUQsXo6Ui+GKz8FSbV7JTYe67hniJ82UDTucPRPuU7U3I4t8Xzhoqad0bg9ji1zdQ5pII8VLmraazuFkbKcphuI6yxB0Ew0t99vxHqULTj8//HJ+6X7evDsOqCCCCwEEag3I1Ch28md4bfRQiyeceidk/wCSpvwmf6hYvTYfdx9ENfysRgkeSyaEjnt6D3I4p9I1ifB8nlaj+yyf+7f0UntKv4U2raKOvpssjTklY11ultwCCD1hQ7bUrlpqfNSO1Gys1A7zxmjJ82Vo809QP1T2KdqLPxr4p7+DT0lS+J4fG9zHjg5psVLTW01ncLL2T5S7kR1lhfQTDQf5jo7x6lC0wc/fbJ+6zWuBFwVC0fSAgICDRbUYRTT7uWqI3cGZ1nGzDmy87r4cOlGjNjpbVr+EIBtTyjlwMNEN3GBbe2s49jG+gO3j3KVfn53+OP8AdXrnEkkkknUk6k9pPSp0rJnfi2eA47LRuJjJyO58dyGuHhzT/cNQo03Yc9sc/JYcLpa2ESU2LOijJDXRzNbnY4+gZBY9xOp6yiyjqyV3TJ2+fl+r5oNhKWlJmrqpsvTZ3msJ63XcXSf90RFOJjpPVktttMD23bV1rKanYBCGuOcixOUaZW+i3v8Acjdj5UZMnRSOzcbdfR9V+GfgobuT7q30eflk849EbIfyVN+Ez8gsXpcHu4cO3P0fVfhuRjyfdW+jz6snnF/bNYhFFRUokljYTEwgPc1pOnHUrF6PFetcddz5Nk3EaeU5BNE8u0yB7XX6xa+qNnXW3baEbW8mrJAZKS0bxcmL0Hfd+ofd3KXByOBE96dp+Cp3tIJBFiCQQeII4ghSp5iY7Sn2zmKOmwiugcSdw0Fv3XE2b4Fp9YULLBkm3HvWfKEAUq16G2PfehpiP6TPcFi9Jx53ir9FdbQcmppoZp/Ks2QOfl3Vr9l958FO1bl4E0rNur+Fengkq16Jw7EYYoIGySxsO6jNnva02yjXUqHpa3rFY3Pk52V9PP8ANiWKTNpkDmuv16X1Rl10t23tBdruTVrg6Wj81w1MPou+4fRPZw7lO1fyOBEx1U/ZVRHWOyx/JSqPBcnJLi7pqZ8TzcwODQf7XAlo8LOHgoXfAyzenTPknah3iAgIKz5az5lKOjNJp4MRWekvu1VYslOICDuYViclM8ujI1GVzXC7Hjpa5vAhG3HltjncJTh02D1Gs0MlM/pDHOMf+NtR6lDspbjX+9Gv9JxsnimHMlFPRN85wJLg08Gj0nHU9yO7BfBFunG321FIZ6SeNvF0bgO+1wFDfmr1Y5j5POYWTzUry5NsbZPSRxhw3kQyOaT52nB1ukEKF/w81b44jzhwcp+NshpHw5gZZrNDQdQLjM49QsjHm5q1xzXzlSoF9ALk6ADiSeAUqKI3OoTnlPw4wNoWn0YDGeq7Mt/9lCx51OmKfRH9jsQbTVkErzZgdZx6g4EX8LqXLxskUyRMvQBqWZM+duS181xlt134LF6LqjW9vPO01Yyernkj5j3kt7R1+PHxWTzme0WyTaEv5LcMM0FeOiRjYgei9pD7rt9aiXbwKTal1ekW0OhGhH5hTCsmNLq5LcYbNSNizDeQ3aW31tclpt0j9FC94WWL44jzhtdvJQKCpuQLxkC5tc9QUNvKnWK30efzwKl52E05S4SDRO6HUzAP8bXH/IetHfzq/dn5NVsLiLKauhkkIDLlrndWYWuey9kaeJkimWJnwX1LVMazO5zQwC+YkZbdd+ChfzaIje+zzrjtU2apnkYLNfI9ze4uNj48fFZPN5rRbJMx4LG5FqciOqk6HOjYO9geT/uFErL0bWYrafostQtBAQEFccslM+RtLkY99jJfK0utozjYaIrvSNZtFdQrH+Fz/wBCX2b/ANFO1V6q/wCFn+Fz/wBCX2b/ANE2eqv+E/hc/wDQl9m/9E2eqv8AhY/hc/8AQl9m/wDRNnqr/hZ/hc/9Cb2b/wBE2eqv8Es5L6KVle0uikaMj9XMc0cOshHZwaWrl3MeS5yoXSrdteTuR0jp6QBweS50WgIJ4lnQQerSylVcrgzNptj/AGV7VYZNEbSQyMI+sxw99lKutjvWe8aZpMKnlNo4JXk9THe82t60K4728I2snYXk+dDI2eqtmbqyIa2P1nHhcdAChZ8XhTWeq6W7X7PNxCAxk5XA5mOtezu3sPAqHZyMEZa6nxUtiuy9VTG0kD7fWYC9p8QPzsp2o8nGyUnvDVtpnnQMcewNP5WUtWreDe4NsVWVRFoXRtPF8oLQPA6lQ6MXEyXnw1C6tm8FZRQNhj1A1Ljxc48XFQu8WKMdemEE275P3ySOnpQDn1fFwN+lzDwN+kaKYlwcrhTaeun7K7qcMnhPnwysI6Sxw9Rt+SK22O9PGJh1w18h4Oe7uLip0x+1b5tjSbNVc3MpZTfpLS0et1lDZXj5beFVv7Q7LeW0UUTiGSxMblcdQHBgDmnsNrKF1m48ZccVnxhUOK7NVVMbSQP+81pc09xF/eslLk4+Sk6mGtZTPOgY89ga4+6yNcRaeyQYLsPWVRHzRiZ0vlBaB22OpUbdGLh5L+WoXVgOEMo4GQx8GjUni4ni495ULzFjjHSKw2KNggICAgxdBw1tTuo3PyuflF8rBdx7GjpKMbW1Gyjn3jGvyuZmAOVws4X6COgoms7iJc10SXQZugwUGowTH46x0oiY/JGcu8IAY4gkEMN7m3XbpRpx5YvM68vNt7o3M3QEGLoNXS42ySplpmh2eFrXOdYZfO4Djx/RGuMkTea/BtLo2M3QEHRrsQ3T4mbqR+8JbmY27WWtq8+iNUYWvqYjXi7yM2EC6DN0C6D4keGgkmwAufDiiJnttr9n8YZWwNmja5rXEgB4AOhtfQo14skZK9UPnZ7G2V0Rlja4NzOaMwAvl4ka8EMWSMkbhtUbRAQEEY29zPhbDFO2KaV1mNc4tMgbbNGCNRe4Rzcnc16YnUyhVPWh8UcUBlg8qqt1KwyXawRgbxsLtCAcw9SOOL7rFa9tz3+X0c2NxRx080dHUvcKmpip2tu7LE5t8wY69zfS5HYjLJqtZ9XPjMQ62MSvqZKxxc0NjkbSwOfO9m7cy481oBzud16I12mb2tP6R3fW0Ehe7EHyPefJoYIAQ5wBkdxdYHXUH1pLLL365nyiI/V2mhsr5YquZ7YqOmibcvdpJI0fOEA3cR29QRlGrTNbz2rEfu4sTe58ghMm+gpaYOJmldCCZBpK6wJcWgiwPUiLzM26fGIjznSUUrXQYOd8/eFsLjmDnagg5LO49SOmPsYPtfBFMGoWt8hpnOLI5In1dR5xGewORpsdAAL2HG6OWlIjpp5TG5dbB2yVLaCn3krGSzTziznZmxtsGAG/DnoxpFrxWm5iJmf2TTa1zaamgpIt4XTOEUYbLkdYauLpCHEDXXS5ujtzzFKRSPP5/wDXS5Or72vdo2Jr2RtYx7nxgsDs5aTqfR1sLo1cT7158oafCI2VrI6ieqkiqKioJhLS4kNYR821oNg3rKNWKIyRFrTq0z2/RrMQj8oZPO0uElVXNhiLXEWay4DtDrx8EarR1RNvOZ1Dn2prjUiaWION5m0sT3zHMHN4mKNrRYHpJJOqM8t+vc1+Oo7/AOnJtJLnOJyue8iEQ08dnOAL/SNgdSLe9DLO+u0+Wo/UxaoN6reyvvRQQxRDOQTI9vnPFjqdD60L2ierqnwiNfWXaZO6GVgL3f8A46AyO846vkGl+s3IRs6prPj92rp4Y0076F2d5dHTTVUt3uN7gljSL2t+qMKR0zSfPUzL6wiAyTYaN698sxfU1BD3a5SDGHC9hazhbtRFK9Vqd/HvLf7aYm6mr4XtuXeTyNjYCbOkc6zBbgdSEdHIydGWPo0WFQSXdhzpXuIqDLO8OdfdxRxEgG9xmebeBRz44tucUz57n6Q4Kd7qhtHPvH+VVVWS0h58yJh1aG3tlAsiI3aK2/ymfj4Q7MLt5TV+IOkk1klbC3OcgBBYHZb2Js63ZZGUd63yzPx04HtDA5j3uDKKja5rQ4t+dlAObQ8QT7kROoiYme0V/lYOwtDuKCnbaxLA897/ADvijv41enFEN+jeICAg6WKYTDVANnibIBqA4Xt3Iwvjrf70bcM+z1NJE2F1PGY2atZlFh2hEThpMdMx2fTcDpwIgIWAQnNGALBp6x2oeqp27eHg+Rs9TCbf7iPe3vnyjNfr7+1D1VOrq13JNn6ZzXtMDCJHbx4tznDg49ZQnDSYmNeLFXs9SzSCWSnjfILec5oJ04d6Ithx2ncwzXbP008gklgje8Ws5zbnTh3om2Klp3MO3V0TJmGORocxwsWngexGU1iY1Pg6lfs/TThglgY8RjKzMOaNNB2aBGNsNLa3Hg52YVCHtkEbQ9jd21wGrW/VHUET6uu96YxPCYakNE0TZA03AeL2KF8db/ejb7oMOigDhFG1gc4uIaLAk8T+SFaVp2rGnVo9naWF5kjp42PN/ODRfXjbqRjXDSs7iGYcApmCMNgYBE4vjAHNceJHUUTGKka1Hg+G7M0gdnFNGHZhJmy65gSQ71lGPqMe99MPt+AUxa5pgYWufvXC2hf9c9ZRl6qnw+aMYrsXLVSPEr6fdvkDzI2MicsHCK/Dq8690c1+Na8/amP+pTLgdO8yF0LCZQGyac4N4A9gR0zipO9x4uDEcDaWvMLY45jHumyFuYBo4NI6W20siLYo8vFqdmtlHQVHlEphBEYiYyBpa0fWeb8Se5GrFx+m/XOvDXZIqnDIpJGSvja6SPmOI1b3I3zSszEzHgzT4ZFHI+VkbWySc94GrrcLoRSsTM67y61Ds7SwPL4qeNjnXBc1tjrx7vBGNcOOvhD6/gNPufJ9yzc3vu7ebe9+HeifVU6enXZ8VuzlLM8vkp43vIsXObqQERbBjtO5hs44w0BoFgAAB1AcAja+kBAQEBAQEBAQEBAQEBAQEBAQEBAQEBAQEBAQEBAQEBAQEBAQEBAQEBAQEBAQEBAQEBAQEBAQEBAQEBAQEBAQEBAQEBAQEBAQEBAQEBAQEBAQEBAQEBAQEBAQEBAQEBAQEBAQEBAQEBAQEBAQEBAQEBAQEBAQEBAQEBAQEBAQEBAQEBAQEBAQEBAQEBAQEBAQEBAQEBAQEBB//9k=">
            <a:extLst>
              <a:ext uri="{FF2B5EF4-FFF2-40B4-BE49-F238E27FC236}">
                <a16:creationId xmlns:a16="http://schemas.microsoft.com/office/drawing/2014/main" id="{0BEDDB2E-EC83-446D-99D7-3D9EDEBEB96D}"/>
              </a:ext>
            </a:extLst>
          </p:cNvPr>
          <p:cNvSpPr>
            <a:spLocks noChangeAspect="1" noChangeArrowheads="1"/>
          </p:cNvSpPr>
          <p:nvPr/>
        </p:nvSpPr>
        <p:spPr bwMode="auto">
          <a:xfrm>
            <a:off x="7008537" y="2852011"/>
            <a:ext cx="301900" cy="2891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endParaRPr lang="en-US" sz="1350"/>
          </a:p>
        </p:txBody>
      </p:sp>
      <p:sp>
        <p:nvSpPr>
          <p:cNvPr id="9" name="AutoShape 18" descr="data:image/jpeg;base64,/9j/4AAQSkZJRgABAQAAAQABAAD/2wCEAAkGBxQQEhQUExIVFRUVGRgVGBYVGBgZFxsfFxgWHBcXGRwfHCggGB4lHRwYJTEhJSkrLi4uGB8zODMsNygtLisBCgoKDg0OGxAQGy8kHyUtLCwsLCwsLCwsLCwsLCwsLCwsLCwsLCwsLCwsLCwsLCwsLCwsLCwsLCwsLCwsLCwsLP/AABEIAKAA8AMBEQACEQEDEQH/xAAcAAEAAgIDAQAAAAAAAAAAAAAABgcBBQMECAL/xABDEAABAwIDAwcHCgYCAwEAAAABAAIDBBEFEiEGEzEHMkFRYXGBFCJCkZOhwRcjNVJUcnOx0dIVNFNigrKi8GOS4ST/xAAaAQEAAgMBAAAAAAAAAAAAAAAAAQUCAwQG/8QAMREBAAICAQICBwgDAQEAAAAAAAECAxEEEiExQQUTFTNRYXEiMlJigZGh4UKxwSMU/9oADAMBAAIRAxEAPwC8UBAQEBAQEBAQEBAQEBAQEBAQEBAQEBAQEBAQEBAQEBAQEBAQEBAQEBAQEBAQEBAQEBAQEBAQEBAQEBAQEBAQEBAQEBAQEBAQEBAQEBAQEBAQEBAQEBAQEBAQEBAQEBAQEBAQEBAQEBAQEBAQEBAQEBAQEBAQEBAQEBAQLoF0C6BdAugxdBlBi6DKAgICAgxdBlAQEBBi6DKAgICAgICAgICCM7a7Wfw0RHcmXeFw0fltlt/ab8UcvJ5PqYidb2i3yuD7Gfaj9inTk9p/l/n+j5XB9jPtR+xNHtP8v8/0fK4PsZ9qP2Jo9p/l/n+j5XB9jPtR+xNHtP8AL/P9HyuD7Gfaj9iaPaf5f5/puNleUAV1QIPJzHcOdmMmbm9FsoUN+Dm+tv09Ov1SjHcR8lp5JsubdtLst7Xt0XsbI68l+ik2+CAfK237G72o/Yp0rvacfh/n+lh4RW+UQxy5cu8aH5b3tcXtfpULHHbqrFnxjmI+S08s2XNu2l2W9r26L20QyX6KTb4K/wDlcb9jd7UfsU6V3tOPw/ysHCq8TwRzWyB7A+xN7XF9SoWNL9VYshuN8qEETi2CMzkelfLH4GxLvUp04svpClZ1WNtE7lYnvpTRW+88ppo9p2+DbYNyqRyODaiExA+m12dv+QsCB60024/SNZnVo0sOKUPAc0gtIuCNQQeBChYxMT4NVtFtLBQNDpnG7r5WNF3utxsPidEas2emKN2QGq5Wn3+bpWgdb3kn1AC3rU6V8+kp8qsUvKzJf5ylYR1seQfUQb+tNFfSU77wnuzm00Fe0mFxzDnMdo9t+sdXaEWGHPTLH2W3kkDQSSABqSeAtxJUNszrugGNcqUMTi2CIzW9InIzw0JPqClX5fSFK9qxtpTysT3/AJeK3Vmcff8A/E00+0rfhbnBOVKKVwbURGG/ph2dnjoC33qG7F6QradWjSwWPBAINwdQRwN+BRYRL6RIgICCtuWaFz20uVrnWMt8oJ6GcbKYVvpGszFdfNVHwUqeYZRAgINzs3sxPXutE2zBzpHcwdl+k9gTbowca+We3gtnZnAaTDpGxNcH1L2k5nc8gDWw9Bv59qhcYcOPDMVjxd/bv6Pqvwz8FDZyfdW+jz8snnHojZD+SpvwmfkFi9Lg93Dh26+j6r8Mox5PurfR59WTzazNrcUdDhFHE0237Gtd91rQXDxu0KFvyck1wViPNXNHTOmkZGzVz3Bgvwu4gC6lV0rNpiI81pt5J4N3Y1Eu8tzrNyX+7a9vFRtbR6Nprxnaq6umdFI+N+jmOLD3tNjZSqbVms6lbXJNiuajkY86U7jY9TCM1vCzlC44GTeKd+SsMexZ9ZO+Z/Fx0H1Wjmt8B77qYVWbLOS3VKT7C7CCujM0z3MjuWtDLZnW4m5vYX04KNuri8OMteq09jbnYQUMYmhkc+O4a4PtmbfgQRa4vpw6k2crhxir1Vnsi+B4q6jnZMziw6j6zfSb4j4I5cOWcd4tCzeV3GCyniiYdKglzj1sYGm3iXN9SLTn5ZikRHmqzDaJ1RLHEznSODRfhr0nu4qZVGOk3tFYWg/koh3dhPLvbaOOXJf7tr28VG1tPo2mu0ztVM8RY5zXCzmktI7QSCPWpVEx0zqVy8k+ImaiyONzC8sHcQHN9VyPBQu+Bk6sWp8k3UO4QEBBFtudpJaHcthhEskxc0A5jzQ3g0au49Y4I5eTntj10xuZaCroKutbesw2N398T2snb3XJDu4kKWi1L5I/9Kft4oJtFstNRnMWudEebJlI8Hj0D2eoqVdm41sXfyaWCMyODWAuceDWguJ7gNU20RWZnUQsbZnk5sN9XuDGAX3V7eMjugdgULPBwYiOrK5se2/DbU2Gx/2h7W+6Jlte8+9GWXmRH2MMNjsHsbNBN5XUyHeuBGS+Y+dxL3dJ7AobOLxbVt13nukW3f0fVfhn4I6eT7m30eflk849EbIfyVN+Ez8gsXpcHu6uHbr6PqvwyjHk+6t9Hn1ZPNrA24pXOw3DpRzWMyu/zayx/wCNvFQs+XSZw0t8P+oNQVToZGSM50bmvF+F2m9ipV9LzWYtC/8AZzaOGvjzRO84AZozzmnqI6u3gsXosOeuWN1azEOT+jnkfK9smZ5LnWeQLnsRqvw8V7dUuDEsBhw2grDAHDPGb5nE9BaP9iiL4q4cVulSayUL0FsPDkoKYf8AjB/9tfisXo+NGsVY+Tv4zhcdVE6GUHI617Gx0NxqjZkpF69NkZ+TOh+rJ7Qo5f8A4MLQcsOH5GUjm3yRh8Pdowtv4NKlz+kaais/or3Ca91NNHM0XdG4OAPTbiOy40Uyrcd5paLQv/Z/Hoa6PPC8E+kw85p6nD48Fi9FizUyxustPV8nlHLI+RzZMz3F5s8gXcblS024WK0zMtvs9s9DQte2EOAecxzOzagWUNuLDXFGqtujcICAg0G1u0UOHsbJI0uecwjaBqTpmGb0Rwv8Uc/Iz1wx1SguHVeKYu4ujkNPDfnNu1nc086Q+5HDS/I5E7idQlFFTz0RAkxSKUdMdQ1rDbsfnJHiCjrrW+Oe94n69v8Arlraqsguaalp6hjtQ+Nwjd/k3g7vB9SlNrZK96REorXYLiuKvAqAIIgb5SfNHblBJee9HJbFyM86v2ht3y0OAss0byoI7N47vPCNv/dUbZnDxa9u8utsViFbiFWKmUFtOxrw0C4Zd2gyj0z/AHIjjXy5cnXbwSrbv6Pqvwz8FDq5PubfR5+WTzj0Rsh/JU34TPyCxelwe7q4duvo+q/DKMeT7q30efVk84vzBMPZU4bDFILsfCwHr4CxHUQsXo6Ui+GKz8FSbV7JTYe67hniJ82UDTucPRPuU7U3I4t8Xzhoqad0bg9ji1zdQ5pII8VLmraazuFkbKcphuI6yxB0Ew0t99vxHqULTj8//HJ+6X7evDsOqCCCCwEEag3I1Ch28md4bfRQiyeceidk/wCSpvwmf6hYvTYfdx9ENfysRgkeSyaEjnt6D3I4p9I1ifB8nlaj+yyf+7f0UntKv4U2raKOvpssjTklY11ultwCCD1hQ7bUrlpqfNSO1Gys1A7zxmjJ82Vo809QP1T2KdqLPxr4p7+DT0lS+J4fG9zHjg5psVLTW01ncLL2T5S7kR1lhfQTDQf5jo7x6lC0wc/fbJ+6zWuBFwVC0fSAgICDRbUYRTT7uWqI3cGZ1nGzDmy87r4cOlGjNjpbVr+EIBtTyjlwMNEN3GBbe2s49jG+gO3j3KVfn53+OP8AdXrnEkkkknUk6k9pPSp0rJnfi2eA47LRuJjJyO58dyGuHhzT/cNQo03Yc9sc/JYcLpa2ESU2LOijJDXRzNbnY4+gZBY9xOp6yiyjqyV3TJ2+fl+r5oNhKWlJmrqpsvTZ3msJ63XcXSf90RFOJjpPVktttMD23bV1rKanYBCGuOcixOUaZW+i3v8Acjdj5UZMnRSOzcbdfR9V+GfgobuT7q30eflk849EbIfyVN+Ez8gsXpcHu4cO3P0fVfhuRjyfdW+jz6snnF/bNYhFFRUokljYTEwgPc1pOnHUrF6PFetcddz5Nk3EaeU5BNE8u0yB7XX6xa+qNnXW3baEbW8mrJAZKS0bxcmL0Hfd+ofd3KXByOBE96dp+Cp3tIJBFiCQQeII4ghSp5iY7Sn2zmKOmwiugcSdw0Fv3XE2b4Fp9YULLBkm3HvWfKEAUq16G2PfehpiP6TPcFi9Jx53ir9FdbQcmppoZp/Ks2QOfl3Vr9l958FO1bl4E0rNur+Fengkq16Jw7EYYoIGySxsO6jNnva02yjXUqHpa3rFY3Pk52V9PP8ANiWKTNpkDmuv16X1Rl10t23tBdruTVrg6Wj81w1MPou+4fRPZw7lO1fyOBEx1U/ZVRHWOyx/JSqPBcnJLi7pqZ8TzcwODQf7XAlo8LOHgoXfAyzenTPknah3iAgIKz5az5lKOjNJp4MRWekvu1VYslOICDuYViclM8ujI1GVzXC7Hjpa5vAhG3HltjncJTh02D1Gs0MlM/pDHOMf+NtR6lDspbjX+9Gv9JxsnimHMlFPRN85wJLg08Gj0nHU9yO7BfBFunG321FIZ6SeNvF0bgO+1wFDfmr1Y5j5POYWTzUry5NsbZPSRxhw3kQyOaT52nB1ukEKF/w81b44jzhwcp+NshpHw5gZZrNDQdQLjM49QsjHm5q1xzXzlSoF9ALk6ADiSeAUqKI3OoTnlPw4wNoWn0YDGeq7Mt/9lCx51OmKfRH9jsQbTVkErzZgdZx6g4EX8LqXLxskUyRMvQBqWZM+duS181xlt134LF6LqjW9vPO01Yyernkj5j3kt7R1+PHxWTzme0WyTaEv5LcMM0FeOiRjYgei9pD7rt9aiXbwKTal1ekW0OhGhH5hTCsmNLq5LcYbNSNizDeQ3aW31tclpt0j9FC94WWL44jzhtdvJQKCpuQLxkC5tc9QUNvKnWK30efzwKl52E05S4SDRO6HUzAP8bXH/IetHfzq/dn5NVsLiLKauhkkIDLlrndWYWuey9kaeJkimWJnwX1LVMazO5zQwC+YkZbdd+ChfzaIje+zzrjtU2apnkYLNfI9ze4uNj48fFZPN5rRbJMx4LG5FqciOqk6HOjYO9geT/uFErL0bWYrafostQtBAQEFccslM+RtLkY99jJfK0utozjYaIrvSNZtFdQrH+Fz/wBCX2b/ANFO1V6q/wCFn+Fz/wBCX2b/ANE2eqv+E/hc/wDQl9m/9E2eqv8AhY/hc/8AQl9m/wDRNnqr/hZ/hc/9Cb2b/wBE2eqv8Es5L6KVle0uikaMj9XMc0cOshHZwaWrl3MeS5yoXSrdteTuR0jp6QBweS50WgIJ4lnQQerSylVcrgzNptj/AGV7VYZNEbSQyMI+sxw99lKutjvWe8aZpMKnlNo4JXk9THe82t60K4728I2snYXk+dDI2eqtmbqyIa2P1nHhcdAChZ8XhTWeq6W7X7PNxCAxk5XA5mOtezu3sPAqHZyMEZa6nxUtiuy9VTG0kD7fWYC9p8QPzsp2o8nGyUnvDVtpnnQMcewNP5WUtWreDe4NsVWVRFoXRtPF8oLQPA6lQ6MXEyXnw1C6tm8FZRQNhj1A1Ljxc48XFQu8WKMdemEE275P3ySOnpQDn1fFwN+lzDwN+kaKYlwcrhTaeun7K7qcMnhPnwysI6Sxw9Rt+SK22O9PGJh1w18h4Oe7uLip0x+1b5tjSbNVc3MpZTfpLS0et1lDZXj5beFVv7Q7LeW0UUTiGSxMblcdQHBgDmnsNrKF1m48ZccVnxhUOK7NVVMbSQP+81pc09xF/eslLk4+Sk6mGtZTPOgY89ga4+6yNcRaeyQYLsPWVRHzRiZ0vlBaB22OpUbdGLh5L+WoXVgOEMo4GQx8GjUni4ni495ULzFjjHSKw2KNggICAgxdBw1tTuo3PyuflF8rBdx7GjpKMbW1Gyjn3jGvyuZmAOVws4X6COgoms7iJc10SXQZugwUGowTH46x0oiY/JGcu8IAY4gkEMN7m3XbpRpx5YvM68vNt7o3M3QEGLoNXS42ySplpmh2eFrXOdYZfO4Djx/RGuMkTea/BtLo2M3QEHRrsQ3T4mbqR+8JbmY27WWtq8+iNUYWvqYjXi7yM2EC6DN0C6D4keGgkmwAufDiiJnttr9n8YZWwNmja5rXEgB4AOhtfQo14skZK9UPnZ7G2V0Rlja4NzOaMwAvl4ka8EMWSMkbhtUbRAQEEY29zPhbDFO2KaV1mNc4tMgbbNGCNRe4Rzcnc16YnUyhVPWh8UcUBlg8qqt1KwyXawRgbxsLtCAcw9SOOL7rFa9tz3+X0c2NxRx080dHUvcKmpip2tu7LE5t8wY69zfS5HYjLJqtZ9XPjMQ62MSvqZKxxc0NjkbSwOfO9m7cy481oBzud16I12mb2tP6R3fW0Ehe7EHyPefJoYIAQ5wBkdxdYHXUH1pLLL365nyiI/V2mhsr5YquZ7YqOmibcvdpJI0fOEA3cR29QRlGrTNbz2rEfu4sTe58ghMm+gpaYOJmldCCZBpK6wJcWgiwPUiLzM26fGIjznSUUrXQYOd8/eFsLjmDnagg5LO49SOmPsYPtfBFMGoWt8hpnOLI5In1dR5xGewORpsdAAL2HG6OWlIjpp5TG5dbB2yVLaCn3krGSzTziznZmxtsGAG/DnoxpFrxWm5iJmf2TTa1zaamgpIt4XTOEUYbLkdYauLpCHEDXXS5ujtzzFKRSPP5/wDXS5Or72vdo2Jr2RtYx7nxgsDs5aTqfR1sLo1cT7158oafCI2VrI6ieqkiqKioJhLS4kNYR821oNg3rKNWKIyRFrTq0z2/RrMQj8oZPO0uElVXNhiLXEWay4DtDrx8EarR1RNvOZ1Dn2prjUiaWION5m0sT3zHMHN4mKNrRYHpJJOqM8t+vc1+Oo7/AOnJtJLnOJyue8iEQ08dnOAL/SNgdSLe9DLO+u0+Wo/UxaoN6reyvvRQQxRDOQTI9vnPFjqdD60L2ierqnwiNfWXaZO6GVgL3f8A46AyO846vkGl+s3IRs6prPj92rp4Y0076F2d5dHTTVUt3uN7gljSL2t+qMKR0zSfPUzL6wiAyTYaN698sxfU1BD3a5SDGHC9hazhbtRFK9Vqd/HvLf7aYm6mr4XtuXeTyNjYCbOkc6zBbgdSEdHIydGWPo0WFQSXdhzpXuIqDLO8OdfdxRxEgG9xmebeBRz44tucUz57n6Q4Kd7qhtHPvH+VVVWS0h58yJh1aG3tlAsiI3aK2/ymfj4Q7MLt5TV+IOkk1klbC3OcgBBYHZb2Js63ZZGUd63yzPx04HtDA5j3uDKKja5rQ4t+dlAObQ8QT7kROoiYme0V/lYOwtDuKCnbaxLA897/ADvijv41enFEN+jeICAg6WKYTDVANnibIBqA4Xt3Iwvjrf70bcM+z1NJE2F1PGY2atZlFh2hEThpMdMx2fTcDpwIgIWAQnNGALBp6x2oeqp27eHg+Rs9TCbf7iPe3vnyjNfr7+1D1VOrq13JNn6ZzXtMDCJHbx4tznDg49ZQnDSYmNeLFXs9SzSCWSnjfILec5oJ04d6Ithx2ncwzXbP008gklgje8Ws5zbnTh3om2Klp3MO3V0TJmGORocxwsWngexGU1iY1Pg6lfs/TThglgY8RjKzMOaNNB2aBGNsNLa3Hg52YVCHtkEbQ9jd21wGrW/VHUET6uu96YxPCYakNE0TZA03AeL2KF8db/ejb7oMOigDhFG1gc4uIaLAk8T+SFaVp2rGnVo9naWF5kjp42PN/ODRfXjbqRjXDSs7iGYcApmCMNgYBE4vjAHNceJHUUTGKka1Hg+G7M0gdnFNGHZhJmy65gSQ71lGPqMe99MPt+AUxa5pgYWufvXC2hf9c9ZRl6qnw+aMYrsXLVSPEr6fdvkDzI2MicsHCK/Dq8690c1+Na8/amP+pTLgdO8yF0LCZQGyac4N4A9gR0zipO9x4uDEcDaWvMLY45jHumyFuYBo4NI6W20siLYo8vFqdmtlHQVHlEphBEYiYyBpa0fWeb8Se5GrFx+m/XOvDXZIqnDIpJGSvja6SPmOI1b3I3zSszEzHgzT4ZFHI+VkbWySc94GrrcLoRSsTM67y61Ds7SwPL4qeNjnXBc1tjrx7vBGNcOOvhD6/gNPufJ9yzc3vu7ebe9+HeifVU6enXZ8VuzlLM8vkp43vIsXObqQERbBjtO5hs44w0BoFgAAB1AcAja+kBAQEBAQEBAQEBAQEBAQEBAQEBAQEBAQEBAQEBAQEBAQEBAQEBAQEBAQEBAQEBAQEBAQEBAQEBAQEBAQEBAQEBAQEBAQEBAQEBAQEBAQEBAQEBAQEBAQEBAQEBAQEBAQEBAQEBAQEBAQEBAQEBAQEBAQEBAQEBAQEBAQEBAQEBAQEBAQEBAQEBAQEBAQEBAQEBAQEBAQEBB//9k=">
            <a:extLst>
              <a:ext uri="{FF2B5EF4-FFF2-40B4-BE49-F238E27FC236}">
                <a16:creationId xmlns:a16="http://schemas.microsoft.com/office/drawing/2014/main" id="{8569DF1D-863B-4F15-BAF1-F5134B9172F7}"/>
              </a:ext>
            </a:extLst>
          </p:cNvPr>
          <p:cNvSpPr>
            <a:spLocks noChangeAspect="1" noChangeArrowheads="1"/>
          </p:cNvSpPr>
          <p:nvPr/>
        </p:nvSpPr>
        <p:spPr bwMode="auto">
          <a:xfrm>
            <a:off x="7159487" y="2996582"/>
            <a:ext cx="301900" cy="2891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endParaRPr lang="en-US" sz="1350"/>
          </a:p>
        </p:txBody>
      </p:sp>
      <p:pic>
        <p:nvPicPr>
          <p:cNvPr id="17" name="Picture 17" descr="A picture containing clock&#10;&#10;Description generated with very high confidence">
            <a:extLst>
              <a:ext uri="{FF2B5EF4-FFF2-40B4-BE49-F238E27FC236}">
                <a16:creationId xmlns:a16="http://schemas.microsoft.com/office/drawing/2014/main" id="{DDED2708-5C24-45AC-A1A9-859420387133}"/>
              </a:ext>
            </a:extLst>
          </p:cNvPr>
          <p:cNvPicPr>
            <a:picLocks noChangeAspect="1"/>
          </p:cNvPicPr>
          <p:nvPr/>
        </p:nvPicPr>
        <p:blipFill>
          <a:blip r:embed="rId3"/>
          <a:stretch>
            <a:fillRect/>
          </a:stretch>
        </p:blipFill>
        <p:spPr>
          <a:xfrm>
            <a:off x="6355664" y="2474181"/>
            <a:ext cx="3163899" cy="786243"/>
          </a:xfrm>
          <a:prstGeom prst="rect">
            <a:avLst/>
          </a:prstGeom>
        </p:spPr>
      </p:pic>
      <p:pic>
        <p:nvPicPr>
          <p:cNvPr id="10" name="Picture 9" descr="A picture containing tree&#10;&#10;Description generated with very high confidence">
            <a:extLst>
              <a:ext uri="{FF2B5EF4-FFF2-40B4-BE49-F238E27FC236}">
                <a16:creationId xmlns:a16="http://schemas.microsoft.com/office/drawing/2014/main" id="{D47EEBFD-EE54-4AC5-8568-939B29E413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76206" y="1383948"/>
            <a:ext cx="1253844" cy="1652169"/>
          </a:xfrm>
          <a:prstGeom prst="rect">
            <a:avLst/>
          </a:prstGeom>
        </p:spPr>
      </p:pic>
      <p:pic>
        <p:nvPicPr>
          <p:cNvPr id="3" name="Picture 4" descr="A drawing of a face&#10;&#10;Description automatically generated">
            <a:extLst>
              <a:ext uri="{FF2B5EF4-FFF2-40B4-BE49-F238E27FC236}">
                <a16:creationId xmlns:a16="http://schemas.microsoft.com/office/drawing/2014/main" id="{293EBF2D-6318-4CDE-A9BE-C77AC0835CE3}"/>
              </a:ext>
            </a:extLst>
          </p:cNvPr>
          <p:cNvPicPr>
            <a:picLocks noChangeAspect="1"/>
          </p:cNvPicPr>
          <p:nvPr/>
        </p:nvPicPr>
        <p:blipFill>
          <a:blip r:embed="rId5"/>
          <a:stretch>
            <a:fillRect/>
          </a:stretch>
        </p:blipFill>
        <p:spPr>
          <a:xfrm>
            <a:off x="9970696" y="3652316"/>
            <a:ext cx="1359354" cy="1359354"/>
          </a:xfrm>
          <a:prstGeom prst="rect">
            <a:avLst/>
          </a:prstGeom>
        </p:spPr>
      </p:pic>
      <p:pic>
        <p:nvPicPr>
          <p:cNvPr id="6" name="Picture 10" descr="Icon&#10;&#10;Description automatically generated">
            <a:extLst>
              <a:ext uri="{FF2B5EF4-FFF2-40B4-BE49-F238E27FC236}">
                <a16:creationId xmlns:a16="http://schemas.microsoft.com/office/drawing/2014/main" id="{3DA111BE-83A1-4829-ACF1-295EB8C5A802}"/>
              </a:ext>
            </a:extLst>
          </p:cNvPr>
          <p:cNvPicPr>
            <a:picLocks noChangeAspect="1"/>
          </p:cNvPicPr>
          <p:nvPr/>
        </p:nvPicPr>
        <p:blipFill>
          <a:blip r:embed="rId6"/>
          <a:stretch>
            <a:fillRect/>
          </a:stretch>
        </p:blipFill>
        <p:spPr>
          <a:xfrm>
            <a:off x="4821520" y="4601428"/>
            <a:ext cx="1274480" cy="1283724"/>
          </a:xfrm>
          <a:prstGeom prst="rect">
            <a:avLst/>
          </a:prstGeom>
        </p:spPr>
      </p:pic>
      <p:pic>
        <p:nvPicPr>
          <p:cNvPr id="20" name="Picture 11" descr="Text&#10;&#10;Description automatically generated">
            <a:extLst>
              <a:ext uri="{FF2B5EF4-FFF2-40B4-BE49-F238E27FC236}">
                <a16:creationId xmlns:a16="http://schemas.microsoft.com/office/drawing/2014/main" id="{478FB334-D28C-6D40-BB12-A06C140A6498}"/>
              </a:ext>
            </a:extLst>
          </p:cNvPr>
          <p:cNvPicPr>
            <a:picLocks noChangeAspect="1"/>
          </p:cNvPicPr>
          <p:nvPr/>
        </p:nvPicPr>
        <p:blipFill>
          <a:blip r:embed="rId7"/>
          <a:stretch>
            <a:fillRect/>
          </a:stretch>
        </p:blipFill>
        <p:spPr>
          <a:xfrm>
            <a:off x="6355664" y="1276527"/>
            <a:ext cx="2743200" cy="660289"/>
          </a:xfrm>
          <a:prstGeom prst="rect">
            <a:avLst/>
          </a:prstGeom>
        </p:spPr>
      </p:pic>
      <p:pic>
        <p:nvPicPr>
          <p:cNvPr id="18" name="Picture 17" descr="http://ameriflux.lbl.gov/wp-content/uploads/2014/06/Logo-AmeriFluxNet-Vert.png">
            <a:extLst>
              <a:ext uri="{FF2B5EF4-FFF2-40B4-BE49-F238E27FC236}">
                <a16:creationId xmlns:a16="http://schemas.microsoft.com/office/drawing/2014/main" id="{D4F26490-5498-D748-91F8-A63A519335C0}"/>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108268" y="1529561"/>
            <a:ext cx="1545182" cy="162341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treamPULSE logo">
            <a:extLst>
              <a:ext uri="{FF2B5EF4-FFF2-40B4-BE49-F238E27FC236}">
                <a16:creationId xmlns:a16="http://schemas.microsoft.com/office/drawing/2014/main" id="{3F71CD81-1A97-9742-8ADF-839F64EACC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38229" y="3789804"/>
            <a:ext cx="2293974" cy="32549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UAHSI Universities Allied for Water Research">
            <a:extLst>
              <a:ext uri="{FF2B5EF4-FFF2-40B4-BE49-F238E27FC236}">
                <a16:creationId xmlns:a16="http://schemas.microsoft.com/office/drawing/2014/main" id="{53059867-38C7-6642-8C9D-9E8C1EBCDF1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2520" y="3831357"/>
            <a:ext cx="2293974" cy="49010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9" descr="A close up of a sign&#10;&#10;Description generated with high confidence">
            <a:extLst>
              <a:ext uri="{FF2B5EF4-FFF2-40B4-BE49-F238E27FC236}">
                <a16:creationId xmlns:a16="http://schemas.microsoft.com/office/drawing/2014/main" id="{A39A05CA-C5B0-A545-B861-BCED15AC90AD}"/>
              </a:ext>
            </a:extLst>
          </p:cNvPr>
          <p:cNvPicPr>
            <a:picLocks noChangeAspect="1"/>
          </p:cNvPicPr>
          <p:nvPr/>
        </p:nvPicPr>
        <p:blipFill>
          <a:blip r:embed="rId11"/>
          <a:stretch>
            <a:fillRect/>
          </a:stretch>
        </p:blipFill>
        <p:spPr>
          <a:xfrm>
            <a:off x="7199717" y="4959867"/>
            <a:ext cx="2026777" cy="769654"/>
          </a:xfrm>
          <a:prstGeom prst="rect">
            <a:avLst/>
          </a:prstGeom>
        </p:spPr>
      </p:pic>
    </p:spTree>
    <p:extLst>
      <p:ext uri="{BB962C8B-B14F-4D97-AF65-F5344CB8AC3E}">
        <p14:creationId xmlns:p14="http://schemas.microsoft.com/office/powerpoint/2010/main" val="2599055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692B293-C80B-F442-A39F-CC7443A9597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34520" y="3261253"/>
            <a:ext cx="2018730" cy="1766868"/>
          </a:xfrm>
          <a:prstGeom prst="rect">
            <a:avLst/>
          </a:prstGeom>
        </p:spPr>
      </p:pic>
      <p:sp>
        <p:nvSpPr>
          <p:cNvPr id="2" name="Title 1"/>
          <p:cNvSpPr>
            <a:spLocks noGrp="1"/>
          </p:cNvSpPr>
          <p:nvPr>
            <p:ph type="title"/>
          </p:nvPr>
        </p:nvSpPr>
        <p:spPr>
          <a:xfrm>
            <a:off x="476370" y="420624"/>
            <a:ext cx="7747054" cy="451983"/>
          </a:xfrm>
          <a:ln>
            <a:solidFill>
              <a:srgbClr val="4472C4"/>
            </a:solidFill>
          </a:ln>
        </p:spPr>
        <p:txBody>
          <a:bodyPr>
            <a:normAutofit fontScale="90000"/>
          </a:bodyPr>
          <a:lstStyle/>
          <a:p>
            <a:r>
              <a:rPr lang="en-US" dirty="0"/>
              <a:t>Sample Analysis 		~30 Partners</a:t>
            </a:r>
          </a:p>
        </p:txBody>
      </p:sp>
      <p:sp>
        <p:nvSpPr>
          <p:cNvPr id="3" name="Slide Number Placeholder 2">
            <a:extLst>
              <a:ext uri="{FF2B5EF4-FFF2-40B4-BE49-F238E27FC236}">
                <a16:creationId xmlns:a16="http://schemas.microsoft.com/office/drawing/2014/main" id="{9EEF6364-1757-BF44-9586-081B2A5B29B5}"/>
              </a:ext>
            </a:extLst>
          </p:cNvPr>
          <p:cNvSpPr>
            <a:spLocks noGrp="1"/>
          </p:cNvSpPr>
          <p:nvPr>
            <p:ph type="sldNum" sz="quarter" idx="4"/>
          </p:nvPr>
        </p:nvSpPr>
        <p:spPr/>
        <p:txBody>
          <a:bodyPr/>
          <a:lstStyle/>
          <a:p>
            <a:fld id="{47A9008A-481B-4F65-A514-1AA65EA0FD53}" type="slidenum">
              <a:rPr lang="en-US" smtClean="0"/>
              <a:pPr/>
              <a:t>21</a:t>
            </a:fld>
            <a:endParaRPr lang="en-US"/>
          </a:p>
        </p:txBody>
      </p:sp>
      <p:pic>
        <p:nvPicPr>
          <p:cNvPr id="9" name="Picture 8">
            <a:extLst>
              <a:ext uri="{FF2B5EF4-FFF2-40B4-BE49-F238E27FC236}">
                <a16:creationId xmlns:a16="http://schemas.microsoft.com/office/drawing/2014/main" id="{7518F5DD-58CF-5044-9829-7F92F67CADA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72549" y="2287088"/>
            <a:ext cx="2224962" cy="781995"/>
          </a:xfrm>
          <a:prstGeom prst="rect">
            <a:avLst/>
          </a:prstGeom>
        </p:spPr>
      </p:pic>
      <p:pic>
        <p:nvPicPr>
          <p:cNvPr id="11" name="Picture 10">
            <a:extLst>
              <a:ext uri="{FF2B5EF4-FFF2-40B4-BE49-F238E27FC236}">
                <a16:creationId xmlns:a16="http://schemas.microsoft.com/office/drawing/2014/main" id="{062C0266-0540-6249-A0F6-F1E795EC5D9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2121" r="23737"/>
          <a:stretch/>
        </p:blipFill>
        <p:spPr>
          <a:xfrm>
            <a:off x="6833431" y="2385165"/>
            <a:ext cx="1451645" cy="1525671"/>
          </a:xfrm>
          <a:prstGeom prst="rect">
            <a:avLst/>
          </a:prstGeom>
        </p:spPr>
      </p:pic>
      <p:pic>
        <p:nvPicPr>
          <p:cNvPr id="20" name="Picture 19">
            <a:extLst>
              <a:ext uri="{FF2B5EF4-FFF2-40B4-BE49-F238E27FC236}">
                <a16:creationId xmlns:a16="http://schemas.microsoft.com/office/drawing/2014/main" id="{73C4AAE7-8FCC-0C4C-8C24-B8A2A02AB4D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58810" y="5157967"/>
            <a:ext cx="2851706" cy="750449"/>
          </a:xfrm>
          <a:prstGeom prst="rect">
            <a:avLst/>
          </a:prstGeom>
        </p:spPr>
      </p:pic>
      <p:pic>
        <p:nvPicPr>
          <p:cNvPr id="22" name="Picture 21">
            <a:extLst>
              <a:ext uri="{FF2B5EF4-FFF2-40B4-BE49-F238E27FC236}">
                <a16:creationId xmlns:a16="http://schemas.microsoft.com/office/drawing/2014/main" id="{3C3BBFF7-BD49-6945-AB8C-FF9B9D434EF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442738" y="3924380"/>
            <a:ext cx="1561877" cy="1022243"/>
          </a:xfrm>
          <a:prstGeom prst="rect">
            <a:avLst/>
          </a:prstGeom>
        </p:spPr>
      </p:pic>
      <p:pic>
        <p:nvPicPr>
          <p:cNvPr id="24" name="Picture 23">
            <a:extLst>
              <a:ext uri="{FF2B5EF4-FFF2-40B4-BE49-F238E27FC236}">
                <a16:creationId xmlns:a16="http://schemas.microsoft.com/office/drawing/2014/main" id="{4705DC7E-A978-C14F-AB41-7A94F2A3DBF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23639"/>
          <a:stretch/>
        </p:blipFill>
        <p:spPr>
          <a:xfrm>
            <a:off x="6417075" y="5120883"/>
            <a:ext cx="3188394" cy="777656"/>
          </a:xfrm>
          <a:prstGeom prst="rect">
            <a:avLst/>
          </a:prstGeom>
        </p:spPr>
      </p:pic>
      <p:pic>
        <p:nvPicPr>
          <p:cNvPr id="26" name="Picture 25">
            <a:extLst>
              <a:ext uri="{FF2B5EF4-FFF2-40B4-BE49-F238E27FC236}">
                <a16:creationId xmlns:a16="http://schemas.microsoft.com/office/drawing/2014/main" id="{5408AF25-235D-E74F-9900-34BC3BB476F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440873" y="959461"/>
            <a:ext cx="2701818" cy="1005840"/>
          </a:xfrm>
          <a:prstGeom prst="rect">
            <a:avLst/>
          </a:prstGeom>
        </p:spPr>
      </p:pic>
      <p:pic>
        <p:nvPicPr>
          <p:cNvPr id="30" name="Picture 29">
            <a:extLst>
              <a:ext uri="{FF2B5EF4-FFF2-40B4-BE49-F238E27FC236}">
                <a16:creationId xmlns:a16="http://schemas.microsoft.com/office/drawing/2014/main" id="{C221BA70-A6F9-DA43-AF99-DD94EDE171D8}"/>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384145" y="1238127"/>
            <a:ext cx="1463042" cy="457200"/>
          </a:xfrm>
          <a:prstGeom prst="rect">
            <a:avLst/>
          </a:prstGeom>
        </p:spPr>
      </p:pic>
      <p:pic>
        <p:nvPicPr>
          <p:cNvPr id="32" name="Picture 31">
            <a:extLst>
              <a:ext uri="{FF2B5EF4-FFF2-40B4-BE49-F238E27FC236}">
                <a16:creationId xmlns:a16="http://schemas.microsoft.com/office/drawing/2014/main" id="{781BFD94-A3BF-B74B-9100-557DE2E4E79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490598" y="2080725"/>
            <a:ext cx="2601742" cy="541857"/>
          </a:xfrm>
          <a:prstGeom prst="rect">
            <a:avLst/>
          </a:prstGeom>
        </p:spPr>
      </p:pic>
      <p:pic>
        <p:nvPicPr>
          <p:cNvPr id="16" name="Picture 15">
            <a:extLst>
              <a:ext uri="{FF2B5EF4-FFF2-40B4-BE49-F238E27FC236}">
                <a16:creationId xmlns:a16="http://schemas.microsoft.com/office/drawing/2014/main" id="{AE719489-C42F-604F-B424-DE0746F6ACC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552573" y="4110680"/>
            <a:ext cx="1343594" cy="758266"/>
          </a:xfrm>
          <a:prstGeom prst="rect">
            <a:avLst/>
          </a:prstGeom>
        </p:spPr>
      </p:pic>
      <p:pic>
        <p:nvPicPr>
          <p:cNvPr id="13" name="Picture 12">
            <a:extLst>
              <a:ext uri="{FF2B5EF4-FFF2-40B4-BE49-F238E27FC236}">
                <a16:creationId xmlns:a16="http://schemas.microsoft.com/office/drawing/2014/main" id="{1F5D89A4-6BEA-9C4C-98ED-4A703C04110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220838" y="959461"/>
            <a:ext cx="1350658" cy="1344655"/>
          </a:xfrm>
          <a:prstGeom prst="rect">
            <a:avLst/>
          </a:prstGeom>
        </p:spPr>
      </p:pic>
      <p:sp>
        <p:nvSpPr>
          <p:cNvPr id="5" name="Arrow: Right 4">
            <a:extLst>
              <a:ext uri="{FF2B5EF4-FFF2-40B4-BE49-F238E27FC236}">
                <a16:creationId xmlns:a16="http://schemas.microsoft.com/office/drawing/2014/main" id="{2C6ABB38-7C3A-4323-B22E-753AA5C04F84}"/>
              </a:ext>
            </a:extLst>
          </p:cNvPr>
          <p:cNvSpPr/>
          <p:nvPr/>
        </p:nvSpPr>
        <p:spPr bwMode="auto">
          <a:xfrm>
            <a:off x="4101719" y="491161"/>
            <a:ext cx="479281" cy="235068"/>
          </a:xfrm>
          <a:prstGeom prst="rightArrow">
            <a:avLst/>
          </a:prstGeom>
          <a:solidFill>
            <a:schemeClr val="accent1"/>
          </a:solidFill>
          <a:ln w="12700" cap="flat" cmpd="sng" algn="ctr">
            <a:solidFill>
              <a:srgbClr val="4472C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pic>
        <p:nvPicPr>
          <p:cNvPr id="7" name="Picture 6" descr="Logo&#10;&#10;Description automatically generated">
            <a:extLst>
              <a:ext uri="{FF2B5EF4-FFF2-40B4-BE49-F238E27FC236}">
                <a16:creationId xmlns:a16="http://schemas.microsoft.com/office/drawing/2014/main" id="{AF1319A4-9DD2-1944-B171-A88F841E62F3}"/>
              </a:ext>
            </a:extLst>
          </p:cNvPr>
          <p:cNvPicPr>
            <a:picLocks noChangeAspect="1"/>
          </p:cNvPicPr>
          <p:nvPr/>
        </p:nvPicPr>
        <p:blipFill>
          <a:blip r:embed="rId14"/>
          <a:stretch>
            <a:fillRect/>
          </a:stretch>
        </p:blipFill>
        <p:spPr>
          <a:xfrm>
            <a:off x="424749" y="4770783"/>
            <a:ext cx="1547800" cy="1137633"/>
          </a:xfrm>
          <a:prstGeom prst="rect">
            <a:avLst/>
          </a:prstGeom>
        </p:spPr>
      </p:pic>
      <p:pic>
        <p:nvPicPr>
          <p:cNvPr id="10" name="Picture 9" descr="Logo, company name&#10;&#10;Description automatically generated">
            <a:extLst>
              <a:ext uri="{FF2B5EF4-FFF2-40B4-BE49-F238E27FC236}">
                <a16:creationId xmlns:a16="http://schemas.microsoft.com/office/drawing/2014/main" id="{83D62E16-7632-3E4C-A05D-F7ACC6D8BCB9}"/>
              </a:ext>
            </a:extLst>
          </p:cNvPr>
          <p:cNvPicPr>
            <a:picLocks noChangeAspect="1"/>
          </p:cNvPicPr>
          <p:nvPr/>
        </p:nvPicPr>
        <p:blipFill>
          <a:blip r:embed="rId15"/>
          <a:stretch>
            <a:fillRect/>
          </a:stretch>
        </p:blipFill>
        <p:spPr>
          <a:xfrm>
            <a:off x="496682" y="1947031"/>
            <a:ext cx="1002734" cy="963325"/>
          </a:xfrm>
          <a:prstGeom prst="rect">
            <a:avLst/>
          </a:prstGeom>
        </p:spPr>
      </p:pic>
      <p:pic>
        <p:nvPicPr>
          <p:cNvPr id="14" name="Picture 13">
            <a:extLst>
              <a:ext uri="{FF2B5EF4-FFF2-40B4-BE49-F238E27FC236}">
                <a16:creationId xmlns:a16="http://schemas.microsoft.com/office/drawing/2014/main" id="{83412D1C-ED6B-8148-8648-5634E165E933}"/>
              </a:ext>
            </a:extLst>
          </p:cNvPr>
          <p:cNvPicPr>
            <a:picLocks noChangeAspect="1"/>
          </p:cNvPicPr>
          <p:nvPr/>
        </p:nvPicPr>
        <p:blipFill>
          <a:blip r:embed="rId16"/>
          <a:stretch>
            <a:fillRect/>
          </a:stretch>
        </p:blipFill>
        <p:spPr>
          <a:xfrm>
            <a:off x="10078663" y="4655393"/>
            <a:ext cx="1827196" cy="1227022"/>
          </a:xfrm>
          <a:prstGeom prst="rect">
            <a:avLst/>
          </a:prstGeom>
        </p:spPr>
      </p:pic>
      <p:pic>
        <p:nvPicPr>
          <p:cNvPr id="17" name="Picture 16">
            <a:extLst>
              <a:ext uri="{FF2B5EF4-FFF2-40B4-BE49-F238E27FC236}">
                <a16:creationId xmlns:a16="http://schemas.microsoft.com/office/drawing/2014/main" id="{DAC2E0B4-E6A7-2448-AF79-B017408D0D1D}"/>
              </a:ext>
            </a:extLst>
          </p:cNvPr>
          <p:cNvPicPr>
            <a:picLocks noChangeAspect="1"/>
          </p:cNvPicPr>
          <p:nvPr/>
        </p:nvPicPr>
        <p:blipFill>
          <a:blip r:embed="rId17"/>
          <a:stretch>
            <a:fillRect/>
          </a:stretch>
        </p:blipFill>
        <p:spPr>
          <a:xfrm>
            <a:off x="9896703" y="486578"/>
            <a:ext cx="1834343" cy="1220672"/>
          </a:xfrm>
          <a:prstGeom prst="rect">
            <a:avLst/>
          </a:prstGeom>
        </p:spPr>
      </p:pic>
      <p:pic>
        <p:nvPicPr>
          <p:cNvPr id="19" name="Picture 18" descr="Text&#10;&#10;Description automatically generated">
            <a:extLst>
              <a:ext uri="{FF2B5EF4-FFF2-40B4-BE49-F238E27FC236}">
                <a16:creationId xmlns:a16="http://schemas.microsoft.com/office/drawing/2014/main" id="{672F8452-50C4-7844-A178-2F8109C1A28E}"/>
              </a:ext>
            </a:extLst>
          </p:cNvPr>
          <p:cNvPicPr>
            <a:picLocks noChangeAspect="1"/>
          </p:cNvPicPr>
          <p:nvPr/>
        </p:nvPicPr>
        <p:blipFill>
          <a:blip r:embed="rId18"/>
          <a:stretch>
            <a:fillRect/>
          </a:stretch>
        </p:blipFill>
        <p:spPr>
          <a:xfrm>
            <a:off x="342592" y="3307461"/>
            <a:ext cx="1655789" cy="1006122"/>
          </a:xfrm>
          <a:prstGeom prst="rect">
            <a:avLst/>
          </a:prstGeom>
        </p:spPr>
      </p:pic>
      <p:pic>
        <p:nvPicPr>
          <p:cNvPr id="23" name="Picture 22" descr="Logo, company name&#10;&#10;Description automatically generated">
            <a:extLst>
              <a:ext uri="{FF2B5EF4-FFF2-40B4-BE49-F238E27FC236}">
                <a16:creationId xmlns:a16="http://schemas.microsoft.com/office/drawing/2014/main" id="{01D3AD6B-6E70-D641-ADD9-AE06CAEFEF46}"/>
              </a:ext>
            </a:extLst>
          </p:cNvPr>
          <p:cNvPicPr>
            <a:picLocks noChangeAspect="1"/>
          </p:cNvPicPr>
          <p:nvPr/>
        </p:nvPicPr>
        <p:blipFill rotWithShape="1">
          <a:blip r:embed="rId19"/>
          <a:srcRect l="17449" t="-527" r="18130"/>
          <a:stretch/>
        </p:blipFill>
        <p:spPr>
          <a:xfrm>
            <a:off x="8268704" y="3437569"/>
            <a:ext cx="1626126" cy="1268744"/>
          </a:xfrm>
          <a:prstGeom prst="rect">
            <a:avLst/>
          </a:prstGeom>
        </p:spPr>
      </p:pic>
      <p:pic>
        <p:nvPicPr>
          <p:cNvPr id="27" name="Picture 26" descr="Logo, company name&#10;&#10;Description automatically generated">
            <a:extLst>
              <a:ext uri="{FF2B5EF4-FFF2-40B4-BE49-F238E27FC236}">
                <a16:creationId xmlns:a16="http://schemas.microsoft.com/office/drawing/2014/main" id="{0F25AC69-0A83-BD4C-9D28-B0DF63C6D846}"/>
              </a:ext>
            </a:extLst>
          </p:cNvPr>
          <p:cNvPicPr>
            <a:picLocks noChangeAspect="1"/>
          </p:cNvPicPr>
          <p:nvPr/>
        </p:nvPicPr>
        <p:blipFill>
          <a:blip r:embed="rId20"/>
          <a:stretch>
            <a:fillRect/>
          </a:stretch>
        </p:blipFill>
        <p:spPr>
          <a:xfrm>
            <a:off x="4761286" y="2849816"/>
            <a:ext cx="1655789" cy="645712"/>
          </a:xfrm>
          <a:prstGeom prst="rect">
            <a:avLst/>
          </a:prstGeom>
        </p:spPr>
      </p:pic>
      <p:pic>
        <p:nvPicPr>
          <p:cNvPr id="31" name="Picture 30" descr="Icon&#10;&#10;Description automatically generated">
            <a:extLst>
              <a:ext uri="{FF2B5EF4-FFF2-40B4-BE49-F238E27FC236}">
                <a16:creationId xmlns:a16="http://schemas.microsoft.com/office/drawing/2014/main" id="{55E33B44-0B9E-7649-9172-CCC187A0BBDF}"/>
              </a:ext>
            </a:extLst>
          </p:cNvPr>
          <p:cNvPicPr>
            <a:picLocks noChangeAspect="1"/>
          </p:cNvPicPr>
          <p:nvPr/>
        </p:nvPicPr>
        <p:blipFill>
          <a:blip r:embed="rId21"/>
          <a:stretch>
            <a:fillRect/>
          </a:stretch>
        </p:blipFill>
        <p:spPr>
          <a:xfrm>
            <a:off x="10211853" y="3172672"/>
            <a:ext cx="1476327" cy="1476327"/>
          </a:xfrm>
          <a:prstGeom prst="rect">
            <a:avLst/>
          </a:prstGeom>
        </p:spPr>
      </p:pic>
      <p:pic>
        <p:nvPicPr>
          <p:cNvPr id="34" name="Picture 33" descr="Text, logo, company name&#10;&#10;Description automatically generated with medium confidence">
            <a:extLst>
              <a:ext uri="{FF2B5EF4-FFF2-40B4-BE49-F238E27FC236}">
                <a16:creationId xmlns:a16="http://schemas.microsoft.com/office/drawing/2014/main" id="{996EA104-5BC1-3344-8A0C-FB49DE285BCB}"/>
              </a:ext>
            </a:extLst>
          </p:cNvPr>
          <p:cNvPicPr>
            <a:picLocks noChangeAspect="1"/>
          </p:cNvPicPr>
          <p:nvPr/>
        </p:nvPicPr>
        <p:blipFill>
          <a:blip r:embed="rId22"/>
          <a:stretch>
            <a:fillRect/>
          </a:stretch>
        </p:blipFill>
        <p:spPr>
          <a:xfrm>
            <a:off x="8651511" y="1824160"/>
            <a:ext cx="2062397" cy="1195491"/>
          </a:xfrm>
          <a:prstGeom prst="rect">
            <a:avLst/>
          </a:prstGeom>
        </p:spPr>
      </p:pic>
    </p:spTree>
    <p:extLst>
      <p:ext uri="{BB962C8B-B14F-4D97-AF65-F5344CB8AC3E}">
        <p14:creationId xmlns:p14="http://schemas.microsoft.com/office/powerpoint/2010/main" val="3001823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764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60D8C-872A-CF15-8A71-B260C94E6C80}"/>
              </a:ext>
            </a:extLst>
          </p:cNvPr>
          <p:cNvSpPr>
            <a:spLocks noGrp="1"/>
          </p:cNvSpPr>
          <p:nvPr>
            <p:ph type="title"/>
          </p:nvPr>
        </p:nvSpPr>
        <p:spPr/>
        <p:txBody>
          <a:bodyPr/>
          <a:lstStyle/>
          <a:p>
            <a:r>
              <a:rPr lang="en-US" dirty="0">
                <a:cs typeface="Arial"/>
              </a:rPr>
              <a:t>Why is NEON important for ecology?</a:t>
            </a:r>
            <a:endParaRPr lang="en-US" dirty="0"/>
          </a:p>
        </p:txBody>
      </p:sp>
      <p:sp>
        <p:nvSpPr>
          <p:cNvPr id="3" name="Slide Number Placeholder 2">
            <a:extLst>
              <a:ext uri="{FF2B5EF4-FFF2-40B4-BE49-F238E27FC236}">
                <a16:creationId xmlns:a16="http://schemas.microsoft.com/office/drawing/2014/main" id="{D35A5F7B-CF21-B721-4BC8-FDDC75096A01}"/>
              </a:ext>
            </a:extLst>
          </p:cNvPr>
          <p:cNvSpPr>
            <a:spLocks noGrp="1"/>
          </p:cNvSpPr>
          <p:nvPr>
            <p:ph type="sldNum" sz="quarter" idx="4"/>
          </p:nvPr>
        </p:nvSpPr>
        <p:spPr/>
        <p:txBody>
          <a:bodyPr/>
          <a:lstStyle/>
          <a:p>
            <a:fld id="{47A9008A-481B-4F65-A514-1AA65EA0FD53}" type="slidenum">
              <a:rPr lang="en-US" smtClean="0"/>
              <a:pPr/>
              <a:t>3</a:t>
            </a:fld>
            <a:endParaRPr lang="en-US" dirty="0"/>
          </a:p>
        </p:txBody>
      </p:sp>
      <p:sp>
        <p:nvSpPr>
          <p:cNvPr id="6" name="Content Placeholder 2">
            <a:extLst>
              <a:ext uri="{FF2B5EF4-FFF2-40B4-BE49-F238E27FC236}">
                <a16:creationId xmlns:a16="http://schemas.microsoft.com/office/drawing/2014/main" id="{7A2941CE-C22E-31D6-B241-052327AE5C84}"/>
              </a:ext>
            </a:extLst>
          </p:cNvPr>
          <p:cNvSpPr>
            <a:spLocks noGrp="1"/>
          </p:cNvSpPr>
          <p:nvPr/>
        </p:nvSpPr>
        <p:spPr>
          <a:xfrm>
            <a:off x="790927" y="1133291"/>
            <a:ext cx="5813849" cy="4244139"/>
          </a:xfrm>
          <a:prstGeom prst="rect">
            <a:avLst/>
          </a:prstGeom>
        </p:spPr>
        <p:txBody>
          <a:bodyPr vert="horz" lIns="0" tIns="0" rIns="0" bIns="0" rtlCol="0" anchor="t">
            <a:noAutofit/>
          </a:bodyPr>
          <a:lstStyle>
            <a:lvl1pPr marL="228600" indent="-228600" algn="l" defTabSz="914400" rtl="0" eaLnBrk="1" latinLnBrk="0" hangingPunct="1">
              <a:spcBef>
                <a:spcPts val="600"/>
              </a:spcBef>
              <a:spcAft>
                <a:spcPts val="500"/>
              </a:spcAft>
              <a:buClr>
                <a:schemeClr val="accent1"/>
              </a:buClr>
              <a:buSzPct val="115000"/>
              <a:buFont typeface="Arial" pitchFamily="34" charset="0"/>
              <a:buChar char="•"/>
              <a:defRPr sz="2400" kern="1200">
                <a:solidFill>
                  <a:schemeClr val="tx1"/>
                </a:solidFill>
                <a:latin typeface="+mn-lt"/>
                <a:ea typeface="+mn-ea"/>
                <a:cs typeface="+mn-cs"/>
              </a:defRPr>
            </a:lvl1pPr>
            <a:lvl2pPr marL="457200" indent="-169863" algn="l" defTabSz="914400" rtl="0" eaLnBrk="1" latinLnBrk="0" hangingPunct="1">
              <a:spcBef>
                <a:spcPts val="600"/>
              </a:spcBef>
              <a:spcAft>
                <a:spcPts val="500"/>
              </a:spcAft>
              <a:buClr>
                <a:schemeClr val="accent1"/>
              </a:buClr>
              <a:buSzPct val="85000"/>
              <a:buFont typeface="Wingdings" pitchFamily="2" charset="2"/>
              <a:buChar char="§"/>
              <a:defRPr sz="2000" kern="1200">
                <a:solidFill>
                  <a:schemeClr val="tx1"/>
                </a:solidFill>
                <a:latin typeface="+mn-lt"/>
                <a:ea typeface="+mn-ea"/>
                <a:cs typeface="+mn-cs"/>
              </a:defRPr>
            </a:lvl2pPr>
            <a:lvl3pPr marL="744538" indent="-228600" algn="l" defTabSz="914400" rtl="0" eaLnBrk="1" latinLnBrk="0" hangingPunct="1">
              <a:spcBef>
                <a:spcPts val="600"/>
              </a:spcBef>
              <a:spcAft>
                <a:spcPts val="500"/>
              </a:spcAft>
              <a:buClr>
                <a:schemeClr val="accent1"/>
              </a:buClr>
              <a:buFont typeface="Arial" pitchFamily="34" charset="0"/>
              <a:buChar char="−"/>
              <a:tabLst/>
              <a:defRPr sz="1800" kern="1200">
                <a:solidFill>
                  <a:schemeClr val="tx1"/>
                </a:solidFill>
                <a:latin typeface="+mn-lt"/>
                <a:ea typeface="+mn-ea"/>
                <a:cs typeface="+mn-cs"/>
              </a:defRPr>
            </a:lvl3pPr>
            <a:lvl4pPr marL="914400" indent="-171450" algn="l" defTabSz="914400" rtl="0" eaLnBrk="1" latinLnBrk="0" hangingPunct="1">
              <a:spcBef>
                <a:spcPts val="600"/>
              </a:spcBef>
              <a:spcAft>
                <a:spcPts val="500"/>
              </a:spcAft>
              <a:buClr>
                <a:schemeClr val="accent1"/>
              </a:buClr>
              <a:buFont typeface="Arial" pitchFamily="34" charset="0"/>
              <a:buChar char="-"/>
              <a:defRPr sz="1600" kern="1200">
                <a:solidFill>
                  <a:schemeClr val="tx1"/>
                </a:solidFill>
                <a:latin typeface="+mn-lt"/>
                <a:ea typeface="+mn-ea"/>
                <a:cs typeface="+mn-cs"/>
              </a:defRPr>
            </a:lvl4pPr>
            <a:lvl5pPr marL="1201738" indent="-228600" algn="l" defTabSz="914400" rtl="0" eaLnBrk="1" latinLnBrk="0" hangingPunct="1">
              <a:spcBef>
                <a:spcPts val="600"/>
              </a:spcBef>
              <a:spcAft>
                <a:spcPts val="500"/>
              </a:spcAft>
              <a:buClr>
                <a:schemeClr val="accent1"/>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SzPct val="114999"/>
              <a:buNone/>
            </a:pPr>
            <a:r>
              <a:rPr lang="en-US" sz="2200" dirty="0">
                <a:latin typeface="Inter"/>
                <a:ea typeface="+mn-lt"/>
                <a:cs typeface="+mn-lt"/>
              </a:rPr>
              <a:t>NEON provides a highly coordinated national system for monitoring a number of critical ecological and environmental properties at multiple spatial and temporal scales. </a:t>
            </a:r>
            <a:endParaRPr lang="en-US" sz="2200"/>
          </a:p>
          <a:p>
            <a:pPr>
              <a:buSzPct val="114999"/>
            </a:pPr>
            <a:endParaRPr lang="en-US" sz="2200" dirty="0">
              <a:latin typeface="Inter"/>
            </a:endParaRPr>
          </a:p>
        </p:txBody>
      </p:sp>
      <p:pic>
        <p:nvPicPr>
          <p:cNvPr id="12" name="Picture 2" descr="A picture containing outdoor, grass, sky, building&#10;&#10;Description automatically generated">
            <a:extLst>
              <a:ext uri="{FF2B5EF4-FFF2-40B4-BE49-F238E27FC236}">
                <a16:creationId xmlns:a16="http://schemas.microsoft.com/office/drawing/2014/main" id="{9104002D-1EED-5984-577D-F27870817F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802" y="3388886"/>
            <a:ext cx="3488581" cy="26230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snow&#10;&#10;Description automatically generated">
            <a:extLst>
              <a:ext uri="{FF2B5EF4-FFF2-40B4-BE49-F238E27FC236}">
                <a16:creationId xmlns:a16="http://schemas.microsoft.com/office/drawing/2014/main" id="{84CA0F32-3EB3-D130-CA9A-18E209C0A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50" t="1515" r="24485"/>
          <a:stretch/>
        </p:blipFill>
        <p:spPr>
          <a:xfrm rot="5400000">
            <a:off x="8076592" y="986845"/>
            <a:ext cx="3468560" cy="3757168"/>
          </a:xfrm>
          <a:prstGeom prst="rect">
            <a:avLst/>
          </a:prstGeom>
        </p:spPr>
      </p:pic>
      <p:sp>
        <p:nvSpPr>
          <p:cNvPr id="16" name="TextBox 15">
            <a:extLst>
              <a:ext uri="{FF2B5EF4-FFF2-40B4-BE49-F238E27FC236}">
                <a16:creationId xmlns:a16="http://schemas.microsoft.com/office/drawing/2014/main" id="{8052EA38-BFE7-AB45-544D-96A630919902}"/>
              </a:ext>
            </a:extLst>
          </p:cNvPr>
          <p:cNvSpPr txBox="1"/>
          <p:nvPr/>
        </p:nvSpPr>
        <p:spPr>
          <a:xfrm>
            <a:off x="9026271" y="4689026"/>
            <a:ext cx="2922755" cy="276999"/>
          </a:xfrm>
          <a:prstGeom prst="rect">
            <a:avLst/>
          </a:prstGeom>
          <a:noFill/>
        </p:spPr>
        <p:txBody>
          <a:bodyPr wrap="square">
            <a:spAutoFit/>
          </a:bodyPr>
          <a:lstStyle/>
          <a:p>
            <a:r>
              <a:rPr lang="en-US" sz="1200" dirty="0">
                <a:solidFill>
                  <a:srgbClr val="212124"/>
                </a:solidFill>
                <a:effectLst/>
                <a:latin typeface="Inter"/>
              </a:rPr>
              <a:t>Ice breakup on Oksrukuyik Creek, AK</a:t>
            </a:r>
          </a:p>
        </p:txBody>
      </p:sp>
      <p:sp>
        <p:nvSpPr>
          <p:cNvPr id="17" name="TextBox 16">
            <a:extLst>
              <a:ext uri="{FF2B5EF4-FFF2-40B4-BE49-F238E27FC236}">
                <a16:creationId xmlns:a16="http://schemas.microsoft.com/office/drawing/2014/main" id="{17F50393-2ECC-93F1-77FC-F1375DE166EF}"/>
              </a:ext>
            </a:extLst>
          </p:cNvPr>
          <p:cNvSpPr txBox="1"/>
          <p:nvPr/>
        </p:nvSpPr>
        <p:spPr>
          <a:xfrm>
            <a:off x="4092742" y="5606716"/>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000000"/>
                </a:solidFill>
                <a:latin typeface="Inter"/>
              </a:rPr>
              <a:t>Downed trees at The Jones Center at Ichauway</a:t>
            </a:r>
            <a:endParaRPr lang="en-US" sz="1200" dirty="0">
              <a:solidFill>
                <a:srgbClr val="000000"/>
              </a:solidFill>
              <a:cs typeface="Arial"/>
            </a:endParaRPr>
          </a:p>
        </p:txBody>
      </p:sp>
      <p:sp>
        <p:nvSpPr>
          <p:cNvPr id="18" name="TextBox 17">
            <a:extLst>
              <a:ext uri="{FF2B5EF4-FFF2-40B4-BE49-F238E27FC236}">
                <a16:creationId xmlns:a16="http://schemas.microsoft.com/office/drawing/2014/main" id="{064E22B6-C43C-346B-D87F-CC578A884CC6}"/>
              </a:ext>
            </a:extLst>
          </p:cNvPr>
          <p:cNvSpPr txBox="1"/>
          <p:nvPr/>
        </p:nvSpPr>
        <p:spPr>
          <a:xfrm>
            <a:off x="7922795" y="5045243"/>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Inter"/>
              </a:rPr>
              <a:t>Fire damage at Great Smoky Mountains field site</a:t>
            </a:r>
            <a:endParaRPr lang="en-US" sz="1200" dirty="0"/>
          </a:p>
        </p:txBody>
      </p:sp>
      <p:pic>
        <p:nvPicPr>
          <p:cNvPr id="20" name="Picture 19" descr="A picture containing tree, outdoor, ground, forest&#10;&#10;Description automatically generated">
            <a:extLst>
              <a:ext uri="{FF2B5EF4-FFF2-40B4-BE49-F238E27FC236}">
                <a16:creationId xmlns:a16="http://schemas.microsoft.com/office/drawing/2014/main" id="{81EAC5B2-1F8E-0D4D-6BCD-02EE96DD21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654" r="252" b="3610"/>
          <a:stretch/>
        </p:blipFill>
        <p:spPr>
          <a:xfrm>
            <a:off x="3965528" y="2743651"/>
            <a:ext cx="3966425" cy="2573382"/>
          </a:xfrm>
          <a:prstGeom prst="rect">
            <a:avLst/>
          </a:prstGeom>
          <a:ln>
            <a:solidFill>
              <a:schemeClr val="accent6"/>
            </a:solidFill>
          </a:ln>
        </p:spPr>
      </p:pic>
    </p:spTree>
    <p:extLst>
      <p:ext uri="{BB962C8B-B14F-4D97-AF65-F5344CB8AC3E}">
        <p14:creationId xmlns:p14="http://schemas.microsoft.com/office/powerpoint/2010/main" val="1307506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descr="Map&#10;&#10;Description automatically generated">
            <a:extLst>
              <a:ext uri="{FF2B5EF4-FFF2-40B4-BE49-F238E27FC236}">
                <a16:creationId xmlns:a16="http://schemas.microsoft.com/office/drawing/2014/main" id="{0ACDFC16-1DC9-FFAF-14CB-36BCFD69F18B}"/>
              </a:ext>
            </a:extLst>
          </p:cNvPr>
          <p:cNvPicPr>
            <a:picLocks noChangeAspect="1"/>
          </p:cNvPicPr>
          <p:nvPr/>
        </p:nvPicPr>
        <p:blipFill>
          <a:blip r:embed="rId3"/>
          <a:stretch>
            <a:fillRect/>
          </a:stretch>
        </p:blipFill>
        <p:spPr>
          <a:xfrm>
            <a:off x="904374" y="902870"/>
            <a:ext cx="10172699" cy="5292893"/>
          </a:xfrm>
          <a:prstGeom prst="rect">
            <a:avLst/>
          </a:prstGeom>
        </p:spPr>
      </p:pic>
      <p:sp>
        <p:nvSpPr>
          <p:cNvPr id="5" name="Slide Number Placeholder 4">
            <a:extLst>
              <a:ext uri="{FF2B5EF4-FFF2-40B4-BE49-F238E27FC236}">
                <a16:creationId xmlns:a16="http://schemas.microsoft.com/office/drawing/2014/main" id="{2E05C3D1-CFEE-4047-AB79-DFB4FC128291}"/>
              </a:ext>
            </a:extLst>
          </p:cNvPr>
          <p:cNvSpPr>
            <a:spLocks noGrp="1"/>
          </p:cNvSpPr>
          <p:nvPr>
            <p:ph type="sldNum" sz="quarter" idx="4"/>
          </p:nvPr>
        </p:nvSpPr>
        <p:spPr/>
        <p:txBody>
          <a:bodyPr/>
          <a:lstStyle/>
          <a:p>
            <a:pPr eaLnBrk="0" fontAlgn="base" hangingPunct="0">
              <a:spcBef>
                <a:spcPct val="0"/>
              </a:spcBef>
              <a:spcAft>
                <a:spcPct val="0"/>
              </a:spcAft>
              <a:defRPr/>
            </a:pPr>
            <a:fld id="{47A9008A-481B-4F65-A514-1AA65EA0FD53}" type="slidenum">
              <a:rPr lang="en-US">
                <a:solidFill>
                  <a:srgbClr val="424242"/>
                </a:solidFill>
                <a:latin typeface="Arial" charset="0"/>
              </a:rPr>
              <a:pPr eaLnBrk="0" fontAlgn="base" hangingPunct="0">
                <a:spcBef>
                  <a:spcPct val="0"/>
                </a:spcBef>
                <a:spcAft>
                  <a:spcPct val="0"/>
                </a:spcAft>
                <a:defRPr/>
              </a:pPr>
              <a:t>4</a:t>
            </a:fld>
            <a:endParaRPr lang="en-US" dirty="0">
              <a:solidFill>
                <a:srgbClr val="424242"/>
              </a:solidFill>
              <a:latin typeface="Arial" charset="0"/>
            </a:endParaRPr>
          </a:p>
        </p:txBody>
      </p:sp>
      <p:sp>
        <p:nvSpPr>
          <p:cNvPr id="9" name="Rectangle 8">
            <a:extLst>
              <a:ext uri="{FF2B5EF4-FFF2-40B4-BE49-F238E27FC236}">
                <a16:creationId xmlns:a16="http://schemas.microsoft.com/office/drawing/2014/main" id="{41C4698D-5118-A449-9F31-45916250F684}"/>
              </a:ext>
            </a:extLst>
          </p:cNvPr>
          <p:cNvSpPr/>
          <p:nvPr/>
        </p:nvSpPr>
        <p:spPr bwMode="auto">
          <a:xfrm>
            <a:off x="4722471" y="1085507"/>
            <a:ext cx="2298363" cy="297057"/>
          </a:xfrm>
          <a:prstGeom prst="rect">
            <a:avLst/>
          </a:prstGeom>
          <a:gradFill rotWithShape="0">
            <a:gsLst>
              <a:gs pos="0">
                <a:srgbClr val="EAEAEA">
                  <a:alpha val="38773"/>
                </a:srgbClr>
              </a:gs>
              <a:gs pos="100000">
                <a:schemeClr val="bg2"/>
              </a:gs>
            </a:gsLst>
            <a:lin ang="5400000" scaled="1"/>
          </a:gra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a:lnSpc>
                <a:spcPct val="100000"/>
              </a:lnSpc>
              <a:spcBef>
                <a:spcPct val="0"/>
              </a:spcBef>
              <a:spcAft>
                <a:spcPct val="0"/>
              </a:spcAft>
              <a:buClrTx/>
              <a:buSzTx/>
              <a:buFontTx/>
              <a:buNone/>
              <a:tabLst/>
            </a:pPr>
            <a:r>
              <a:rPr lang="en-US" b="1" dirty="0">
                <a:latin typeface="Arial"/>
                <a:cs typeface="Arial"/>
              </a:rPr>
              <a:t>FAIR &amp; Open Data</a:t>
            </a:r>
            <a:endParaRPr lang="en-US" dirty="0">
              <a:cs typeface="Arial"/>
            </a:endParaRPr>
          </a:p>
        </p:txBody>
      </p:sp>
      <p:sp>
        <p:nvSpPr>
          <p:cNvPr id="30" name="Title 1">
            <a:extLst>
              <a:ext uri="{FF2B5EF4-FFF2-40B4-BE49-F238E27FC236}">
                <a16:creationId xmlns:a16="http://schemas.microsoft.com/office/drawing/2014/main" id="{AE5C35A4-A8C6-608B-DCB7-5598C91AD3F6}"/>
              </a:ext>
            </a:extLst>
          </p:cNvPr>
          <p:cNvSpPr>
            <a:spLocks noGrp="1"/>
          </p:cNvSpPr>
          <p:nvPr>
            <p:ph type="title"/>
          </p:nvPr>
        </p:nvSpPr>
        <p:spPr>
          <a:xfrm>
            <a:off x="466344" y="420624"/>
            <a:ext cx="11256264" cy="963324"/>
          </a:xfrm>
        </p:spPr>
        <p:txBody>
          <a:bodyPr>
            <a:normAutofit/>
          </a:bodyPr>
          <a:lstStyle/>
          <a:p>
            <a:r>
              <a:rPr lang="en-US" sz="3200" dirty="0"/>
              <a:t>NEON is a distributed Observatory across the U.S.</a:t>
            </a:r>
            <a:endParaRPr lang="en-US" dirty="0"/>
          </a:p>
        </p:txBody>
      </p:sp>
    </p:spTree>
    <p:extLst>
      <p:ext uri="{BB962C8B-B14F-4D97-AF65-F5344CB8AC3E}">
        <p14:creationId xmlns:p14="http://schemas.microsoft.com/office/powerpoint/2010/main" val="95717316"/>
      </p:ext>
    </p:extLst>
  </p:cSld>
  <p:clrMapOvr>
    <a:masterClrMapping/>
  </p:clrMapOvr>
  <mc:AlternateContent xmlns:mc="http://schemas.openxmlformats.org/markup-compatibility/2006" xmlns:p14="http://schemas.microsoft.com/office/powerpoint/2010/main">
    <mc:Choice Requires="p14">
      <p:transition spd="slow" p14:dur="2000" advTm="43516"/>
    </mc:Choice>
    <mc:Fallback xmlns="">
      <p:transition spd="slow" advTm="4351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4">
            <a:extLst>
              <a:ext uri="{FF2B5EF4-FFF2-40B4-BE49-F238E27FC236}">
                <a16:creationId xmlns:a16="http://schemas.microsoft.com/office/drawing/2014/main" id="{E3A7CCC9-7B70-0FBA-C6DB-BA829E7C218B}"/>
              </a:ext>
            </a:extLst>
          </p:cNvPr>
          <p:cNvPicPr>
            <a:picLocks noChangeAspect="1"/>
          </p:cNvPicPr>
          <p:nvPr/>
        </p:nvPicPr>
        <p:blipFill>
          <a:blip r:embed="rId3"/>
          <a:stretch>
            <a:fillRect/>
          </a:stretch>
        </p:blipFill>
        <p:spPr>
          <a:xfrm>
            <a:off x="533401" y="1091466"/>
            <a:ext cx="11335751" cy="4825463"/>
          </a:xfrm>
          <a:prstGeom prst="rect">
            <a:avLst/>
          </a:prstGeom>
        </p:spPr>
      </p:pic>
      <p:sp>
        <p:nvSpPr>
          <p:cNvPr id="2" name="Title 1">
            <a:extLst>
              <a:ext uri="{FF2B5EF4-FFF2-40B4-BE49-F238E27FC236}">
                <a16:creationId xmlns:a16="http://schemas.microsoft.com/office/drawing/2014/main" id="{D1FCDDA7-7B80-AB43-ACB4-EBC78A5FE4FF}"/>
              </a:ext>
            </a:extLst>
          </p:cNvPr>
          <p:cNvSpPr>
            <a:spLocks noGrp="1"/>
          </p:cNvSpPr>
          <p:nvPr>
            <p:ph type="title"/>
          </p:nvPr>
        </p:nvSpPr>
        <p:spPr/>
        <p:txBody>
          <a:bodyPr/>
          <a:lstStyle/>
          <a:p>
            <a:r>
              <a:rPr lang="en-US" dirty="0"/>
              <a:t>How we collect data and samples</a:t>
            </a:r>
          </a:p>
        </p:txBody>
      </p:sp>
      <p:sp>
        <p:nvSpPr>
          <p:cNvPr id="10" name="TextBox 9">
            <a:extLst>
              <a:ext uri="{FF2B5EF4-FFF2-40B4-BE49-F238E27FC236}">
                <a16:creationId xmlns:a16="http://schemas.microsoft.com/office/drawing/2014/main" id="{67577694-BDCF-1340-92D8-5BCBD032515C}"/>
              </a:ext>
            </a:extLst>
          </p:cNvPr>
          <p:cNvSpPr txBox="1"/>
          <p:nvPr/>
        </p:nvSpPr>
        <p:spPr>
          <a:xfrm>
            <a:off x="466344" y="902286"/>
            <a:ext cx="4398961" cy="369332"/>
          </a:xfrm>
          <a:prstGeom prst="rect">
            <a:avLst/>
          </a:prstGeom>
          <a:noFill/>
        </p:spPr>
        <p:txBody>
          <a:bodyPr wrap="none" rtlCol="0">
            <a:spAutoFit/>
          </a:bodyPr>
          <a:lstStyle/>
          <a:p>
            <a:r>
              <a:rPr lang="en-US" i="1" dirty="0">
                <a:solidFill>
                  <a:schemeClr val="accent6"/>
                </a:solidFill>
                <a:latin typeface="Inter"/>
              </a:rPr>
              <a:t>Standardized, colocated methods across sites</a:t>
            </a:r>
          </a:p>
        </p:txBody>
      </p:sp>
      <p:sp>
        <p:nvSpPr>
          <p:cNvPr id="9" name="Slide Number Placeholder 3">
            <a:extLst>
              <a:ext uri="{FF2B5EF4-FFF2-40B4-BE49-F238E27FC236}">
                <a16:creationId xmlns:a16="http://schemas.microsoft.com/office/drawing/2014/main" id="{DEFF235B-4AE0-4CE2-BA13-3AD53104C69D}"/>
              </a:ext>
            </a:extLst>
          </p:cNvPr>
          <p:cNvSpPr>
            <a:spLocks noGrp="1"/>
          </p:cNvSpPr>
          <p:nvPr>
            <p:ph type="sldNum" sz="quarter" idx="4"/>
          </p:nvPr>
        </p:nvSpPr>
        <p:spPr>
          <a:xfrm>
            <a:off x="466344" y="6510528"/>
            <a:ext cx="557784" cy="206236"/>
          </a:xfrm>
        </p:spPr>
        <p:txBody>
          <a:bodyPr/>
          <a:lstStyle/>
          <a:p>
            <a:fld id="{47A9008A-481B-4F65-A514-1AA65EA0FD53}" type="slidenum">
              <a:rPr lang="en-US" sz="1200" smtClean="0">
                <a:latin typeface="Inter"/>
              </a:rPr>
              <a:pPr/>
              <a:t>5</a:t>
            </a:fld>
            <a:endParaRPr lang="en-US" sz="1200" dirty="0">
              <a:latin typeface="Inter"/>
            </a:endParaRPr>
          </a:p>
        </p:txBody>
      </p:sp>
      <p:pic>
        <p:nvPicPr>
          <p:cNvPr id="30" name="Picture 30" descr="Map&#10;&#10;Description automatically generated">
            <a:extLst>
              <a:ext uri="{FF2B5EF4-FFF2-40B4-BE49-F238E27FC236}">
                <a16:creationId xmlns:a16="http://schemas.microsoft.com/office/drawing/2014/main" id="{8917FBE7-E2ED-4041-A6E2-30DC07F29DC2}"/>
              </a:ext>
            </a:extLst>
          </p:cNvPr>
          <p:cNvPicPr>
            <a:picLocks noChangeAspect="1"/>
          </p:cNvPicPr>
          <p:nvPr/>
        </p:nvPicPr>
        <p:blipFill rotWithShape="1">
          <a:blip r:embed="rId4"/>
          <a:srcRect l="6628" t="15031" r="-350" b="4294"/>
          <a:stretch/>
        </p:blipFill>
        <p:spPr>
          <a:xfrm>
            <a:off x="3924896" y="1274656"/>
            <a:ext cx="2572582" cy="1951081"/>
          </a:xfrm>
          <a:prstGeom prst="rect">
            <a:avLst/>
          </a:prstGeom>
          <a:ln>
            <a:solidFill>
              <a:schemeClr val="accent6"/>
            </a:solidFill>
          </a:ln>
        </p:spPr>
      </p:pic>
      <p:pic>
        <p:nvPicPr>
          <p:cNvPr id="31" name="Picture 31" descr="Diagram&#10;&#10;Description automatically generated">
            <a:extLst>
              <a:ext uri="{FF2B5EF4-FFF2-40B4-BE49-F238E27FC236}">
                <a16:creationId xmlns:a16="http://schemas.microsoft.com/office/drawing/2014/main" id="{7817C0AA-5C42-3B33-5395-0664ECE345F1}"/>
              </a:ext>
            </a:extLst>
          </p:cNvPr>
          <p:cNvPicPr>
            <a:picLocks noChangeAspect="1"/>
          </p:cNvPicPr>
          <p:nvPr/>
        </p:nvPicPr>
        <p:blipFill rotWithShape="1">
          <a:blip r:embed="rId5"/>
          <a:srcRect l="5275" t="4240" r="5963" b="3533"/>
          <a:stretch/>
        </p:blipFill>
        <p:spPr>
          <a:xfrm>
            <a:off x="9607214" y="2521227"/>
            <a:ext cx="2491868" cy="1675122"/>
          </a:xfrm>
          <a:prstGeom prst="rect">
            <a:avLst/>
          </a:prstGeom>
          <a:ln>
            <a:solidFill>
              <a:schemeClr val="accent6"/>
            </a:solidFill>
          </a:ln>
        </p:spPr>
      </p:pic>
      <p:sp>
        <p:nvSpPr>
          <p:cNvPr id="32" name="TextBox 1">
            <a:extLst>
              <a:ext uri="{FF2B5EF4-FFF2-40B4-BE49-F238E27FC236}">
                <a16:creationId xmlns:a16="http://schemas.microsoft.com/office/drawing/2014/main" id="{5991D823-45D4-DCE3-959B-DD68904A38A9}"/>
              </a:ext>
            </a:extLst>
          </p:cNvPr>
          <p:cNvSpPr txBox="1"/>
          <p:nvPr/>
        </p:nvSpPr>
        <p:spPr>
          <a:xfrm>
            <a:off x="3857120" y="3231142"/>
            <a:ext cx="2885959"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FFFFFF"/>
                </a:solidFill>
              </a:rPr>
              <a:t>Terrestrial site</a:t>
            </a:r>
          </a:p>
        </p:txBody>
      </p:sp>
      <p:sp>
        <p:nvSpPr>
          <p:cNvPr id="33" name="TextBox 1">
            <a:extLst>
              <a:ext uri="{FF2B5EF4-FFF2-40B4-BE49-F238E27FC236}">
                <a16:creationId xmlns:a16="http://schemas.microsoft.com/office/drawing/2014/main" id="{B2B57CE2-41EB-340C-27C4-479774783010}"/>
              </a:ext>
            </a:extLst>
          </p:cNvPr>
          <p:cNvSpPr txBox="1"/>
          <p:nvPr/>
        </p:nvSpPr>
        <p:spPr>
          <a:xfrm>
            <a:off x="7224570" y="2822603"/>
            <a:ext cx="2324069" cy="101566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000" dirty="0">
                <a:solidFill>
                  <a:srgbClr val="FFFFFF"/>
                </a:solidFill>
              </a:rPr>
              <a:t>Aquatic </a:t>
            </a:r>
            <a:r>
              <a:rPr lang="en-US" sz="2000" dirty="0" err="1">
                <a:solidFill>
                  <a:srgbClr val="FFFFFF"/>
                </a:solidFill>
              </a:rPr>
              <a:t>wadeable</a:t>
            </a:r>
            <a:r>
              <a:rPr lang="en-US" sz="2000" dirty="0">
                <a:solidFill>
                  <a:srgbClr val="FFFFFF"/>
                </a:solidFill>
              </a:rPr>
              <a:t> stream site</a:t>
            </a:r>
          </a:p>
        </p:txBody>
      </p:sp>
    </p:spTree>
    <p:extLst>
      <p:ext uri="{BB962C8B-B14F-4D97-AF65-F5344CB8AC3E}">
        <p14:creationId xmlns:p14="http://schemas.microsoft.com/office/powerpoint/2010/main" val="3192763777"/>
      </p:ext>
    </p:extLst>
  </p:cSld>
  <p:clrMapOvr>
    <a:masterClrMapping/>
  </p:clrMapOvr>
  <mc:AlternateContent xmlns:mc="http://schemas.openxmlformats.org/markup-compatibility/2006" xmlns:p14="http://schemas.microsoft.com/office/powerpoint/2010/main">
    <mc:Choice Requires="p14">
      <p:transition spd="slow" p14:dur="2000" advTm="63998"/>
    </mc:Choice>
    <mc:Fallback xmlns="">
      <p:transition spd="slow" advTm="6399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CDDA7-7B80-AB43-ACB4-EBC78A5FE4FF}"/>
              </a:ext>
            </a:extLst>
          </p:cNvPr>
          <p:cNvSpPr>
            <a:spLocks noGrp="1"/>
          </p:cNvSpPr>
          <p:nvPr>
            <p:ph type="title"/>
          </p:nvPr>
        </p:nvSpPr>
        <p:spPr/>
        <p:txBody>
          <a:bodyPr/>
          <a:lstStyle/>
          <a:p>
            <a:r>
              <a:rPr lang="en-US" dirty="0"/>
              <a:t>How we collect data and samples</a:t>
            </a:r>
          </a:p>
        </p:txBody>
      </p:sp>
      <p:graphicFrame>
        <p:nvGraphicFramePr>
          <p:cNvPr id="4" name="Diagram 3">
            <a:extLst>
              <a:ext uri="{FF2B5EF4-FFF2-40B4-BE49-F238E27FC236}">
                <a16:creationId xmlns:a16="http://schemas.microsoft.com/office/drawing/2014/main" id="{9D826D53-373C-9745-88E7-B037182E7951}"/>
              </a:ext>
            </a:extLst>
          </p:cNvPr>
          <p:cNvGraphicFramePr/>
          <p:nvPr>
            <p:extLst>
              <p:ext uri="{D42A27DB-BD31-4B8C-83A1-F6EECF244321}">
                <p14:modId xmlns:p14="http://schemas.microsoft.com/office/powerpoint/2010/main" val="1321064396"/>
              </p:ext>
            </p:extLst>
          </p:nvPr>
        </p:nvGraphicFramePr>
        <p:xfrm>
          <a:off x="466344" y="1443593"/>
          <a:ext cx="7574071" cy="45994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2">
            <a:extLst>
              <a:ext uri="{FF2B5EF4-FFF2-40B4-BE49-F238E27FC236}">
                <a16:creationId xmlns:a16="http://schemas.microsoft.com/office/drawing/2014/main" id="{FF0988B4-F4AE-FB4F-911D-DC4271D1CEF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118" t="13442" r="6168" b="11346"/>
          <a:stretch/>
        </p:blipFill>
        <p:spPr bwMode="auto">
          <a:xfrm>
            <a:off x="7520658" y="4353658"/>
            <a:ext cx="2681999" cy="168937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7577694-BDCF-1340-92D8-5BCBD032515C}"/>
              </a:ext>
            </a:extLst>
          </p:cNvPr>
          <p:cNvSpPr txBox="1"/>
          <p:nvPr/>
        </p:nvSpPr>
        <p:spPr>
          <a:xfrm>
            <a:off x="466344" y="902286"/>
            <a:ext cx="4398961" cy="369332"/>
          </a:xfrm>
          <a:prstGeom prst="rect">
            <a:avLst/>
          </a:prstGeom>
          <a:noFill/>
        </p:spPr>
        <p:txBody>
          <a:bodyPr wrap="none" rtlCol="0">
            <a:spAutoFit/>
          </a:bodyPr>
          <a:lstStyle/>
          <a:p>
            <a:r>
              <a:rPr lang="en-US" i="1" dirty="0">
                <a:solidFill>
                  <a:schemeClr val="accent6"/>
                </a:solidFill>
                <a:latin typeface="Inter"/>
              </a:rPr>
              <a:t>Standardized, colocated methods across sites</a:t>
            </a:r>
          </a:p>
        </p:txBody>
      </p:sp>
      <p:pic>
        <p:nvPicPr>
          <p:cNvPr id="6" name="Picture 5">
            <a:extLst>
              <a:ext uri="{FF2B5EF4-FFF2-40B4-BE49-F238E27FC236}">
                <a16:creationId xmlns:a16="http://schemas.microsoft.com/office/drawing/2014/main" id="{FDF40E11-5E81-42E5-94FE-A716E3E872B4}"/>
              </a:ext>
            </a:extLst>
          </p:cNvPr>
          <p:cNvPicPr>
            <a:picLocks noChangeAspect="1"/>
          </p:cNvPicPr>
          <p:nvPr/>
        </p:nvPicPr>
        <p:blipFill rotWithShape="1">
          <a:blip r:embed="rId9"/>
          <a:srcRect r="-2476" b="6451"/>
          <a:stretch/>
        </p:blipFill>
        <p:spPr>
          <a:xfrm>
            <a:off x="9186081" y="2745135"/>
            <a:ext cx="2681999" cy="1778217"/>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801103A1-8DC6-416E-B10E-2A5F6D574EDC}"/>
              </a:ext>
            </a:extLst>
          </p:cNvPr>
          <p:cNvPicPr>
            <a:picLocks noChangeAspect="1"/>
          </p:cNvPicPr>
          <p:nvPr/>
        </p:nvPicPr>
        <p:blipFill>
          <a:blip r:embed="rId10"/>
          <a:stretch>
            <a:fillRect/>
          </a:stretch>
        </p:blipFill>
        <p:spPr>
          <a:xfrm>
            <a:off x="7520658" y="1225451"/>
            <a:ext cx="2757975" cy="1689378"/>
          </a:xfrm>
          <a:prstGeom prst="rect">
            <a:avLst/>
          </a:prstGeom>
          <a:effectLst>
            <a:outerShdw blurRad="50800" dist="38100" dir="2700000" algn="tl" rotWithShape="0">
              <a:prstClr val="black">
                <a:alpha val="40000"/>
              </a:prstClr>
            </a:outerShdw>
          </a:effectLst>
        </p:spPr>
      </p:pic>
      <p:sp>
        <p:nvSpPr>
          <p:cNvPr id="9" name="Slide Number Placeholder 3">
            <a:extLst>
              <a:ext uri="{FF2B5EF4-FFF2-40B4-BE49-F238E27FC236}">
                <a16:creationId xmlns:a16="http://schemas.microsoft.com/office/drawing/2014/main" id="{DEFF235B-4AE0-4CE2-BA13-3AD53104C69D}"/>
              </a:ext>
            </a:extLst>
          </p:cNvPr>
          <p:cNvSpPr>
            <a:spLocks noGrp="1"/>
          </p:cNvSpPr>
          <p:nvPr>
            <p:ph type="sldNum" sz="quarter" idx="4"/>
          </p:nvPr>
        </p:nvSpPr>
        <p:spPr>
          <a:xfrm>
            <a:off x="466344" y="6510528"/>
            <a:ext cx="557784" cy="206236"/>
          </a:xfrm>
        </p:spPr>
        <p:txBody>
          <a:bodyPr/>
          <a:lstStyle/>
          <a:p>
            <a:fld id="{47A9008A-481B-4F65-A514-1AA65EA0FD53}" type="slidenum">
              <a:rPr lang="en-US" sz="1200" smtClean="0">
                <a:latin typeface="Inter"/>
              </a:rPr>
              <a:pPr/>
              <a:t>6</a:t>
            </a:fld>
            <a:endParaRPr lang="en-US" sz="1200" dirty="0">
              <a:latin typeface="Inter"/>
            </a:endParaRPr>
          </a:p>
        </p:txBody>
      </p:sp>
    </p:spTree>
    <p:extLst>
      <p:ext uri="{BB962C8B-B14F-4D97-AF65-F5344CB8AC3E}">
        <p14:creationId xmlns:p14="http://schemas.microsoft.com/office/powerpoint/2010/main" val="1048979093"/>
      </p:ext>
    </p:extLst>
  </p:cSld>
  <p:clrMapOvr>
    <a:masterClrMapping/>
  </p:clrMapOvr>
  <mc:AlternateContent xmlns:mc="http://schemas.openxmlformats.org/markup-compatibility/2006" xmlns:p14="http://schemas.microsoft.com/office/powerpoint/2010/main">
    <mc:Choice Requires="p14">
      <p:transition spd="slow" p14:dur="2000" advTm="63998"/>
    </mc:Choice>
    <mc:Fallback xmlns="">
      <p:transition spd="slow" advTm="6399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404420F-D5D7-4B5C-8264-D2504883604F}"/>
              </a:ext>
            </a:extLst>
          </p:cNvPr>
          <p:cNvGrpSpPr/>
          <p:nvPr/>
        </p:nvGrpSpPr>
        <p:grpSpPr>
          <a:xfrm>
            <a:off x="656963" y="1107440"/>
            <a:ext cx="10956843" cy="4922120"/>
            <a:chOff x="1678681" y="1153578"/>
            <a:chExt cx="8891136" cy="4327341"/>
          </a:xfrm>
        </p:grpSpPr>
        <p:pic>
          <p:nvPicPr>
            <p:cNvPr id="4" name="Picture 3">
              <a:extLst>
                <a:ext uri="{FF2B5EF4-FFF2-40B4-BE49-F238E27FC236}">
                  <a16:creationId xmlns:a16="http://schemas.microsoft.com/office/drawing/2014/main" id="{075B4358-0BF7-48B2-9E2F-B6F77E38D361}"/>
                </a:ext>
              </a:extLst>
            </p:cNvPr>
            <p:cNvPicPr>
              <a:picLocks noChangeAspect="1"/>
            </p:cNvPicPr>
            <p:nvPr/>
          </p:nvPicPr>
          <p:blipFill>
            <a:blip r:embed="rId3"/>
            <a:stretch>
              <a:fillRect/>
            </a:stretch>
          </p:blipFill>
          <p:spPr>
            <a:xfrm>
              <a:off x="1678681" y="1517672"/>
              <a:ext cx="1714500" cy="1724025"/>
            </a:xfrm>
            <a:prstGeom prst="rect">
              <a:avLst/>
            </a:prstGeom>
          </p:spPr>
        </p:pic>
        <p:pic>
          <p:nvPicPr>
            <p:cNvPr id="5" name="Picture 4">
              <a:extLst>
                <a:ext uri="{FF2B5EF4-FFF2-40B4-BE49-F238E27FC236}">
                  <a16:creationId xmlns:a16="http://schemas.microsoft.com/office/drawing/2014/main" id="{9823AA3A-CAFD-4F33-B894-D6A7B1498787}"/>
                </a:ext>
              </a:extLst>
            </p:cNvPr>
            <p:cNvPicPr>
              <a:picLocks noChangeAspect="1"/>
            </p:cNvPicPr>
            <p:nvPr/>
          </p:nvPicPr>
          <p:blipFill>
            <a:blip r:embed="rId4"/>
            <a:stretch>
              <a:fillRect/>
            </a:stretch>
          </p:blipFill>
          <p:spPr>
            <a:xfrm>
              <a:off x="3480437" y="1527196"/>
              <a:ext cx="1695450" cy="1704975"/>
            </a:xfrm>
            <a:prstGeom prst="rect">
              <a:avLst/>
            </a:prstGeom>
          </p:spPr>
        </p:pic>
        <p:pic>
          <p:nvPicPr>
            <p:cNvPr id="6" name="Picture 5">
              <a:extLst>
                <a:ext uri="{FF2B5EF4-FFF2-40B4-BE49-F238E27FC236}">
                  <a16:creationId xmlns:a16="http://schemas.microsoft.com/office/drawing/2014/main" id="{F68D37DB-8398-4101-9247-31F95BFE1C89}"/>
                </a:ext>
              </a:extLst>
            </p:cNvPr>
            <p:cNvPicPr>
              <a:picLocks noChangeAspect="1"/>
            </p:cNvPicPr>
            <p:nvPr/>
          </p:nvPicPr>
          <p:blipFill>
            <a:blip r:embed="rId5"/>
            <a:stretch>
              <a:fillRect/>
            </a:stretch>
          </p:blipFill>
          <p:spPr>
            <a:xfrm>
              <a:off x="5263143" y="1517672"/>
              <a:ext cx="1714500" cy="1724025"/>
            </a:xfrm>
            <a:prstGeom prst="rect">
              <a:avLst/>
            </a:prstGeom>
          </p:spPr>
        </p:pic>
        <p:pic>
          <p:nvPicPr>
            <p:cNvPr id="7" name="Picture 6">
              <a:extLst>
                <a:ext uri="{FF2B5EF4-FFF2-40B4-BE49-F238E27FC236}">
                  <a16:creationId xmlns:a16="http://schemas.microsoft.com/office/drawing/2014/main" id="{E0AF5673-C174-41EA-9437-D60F801D0995}"/>
                </a:ext>
              </a:extLst>
            </p:cNvPr>
            <p:cNvPicPr>
              <a:picLocks noChangeAspect="1"/>
            </p:cNvPicPr>
            <p:nvPr/>
          </p:nvPicPr>
          <p:blipFill>
            <a:blip r:embed="rId6"/>
            <a:stretch>
              <a:fillRect/>
            </a:stretch>
          </p:blipFill>
          <p:spPr>
            <a:xfrm>
              <a:off x="7049660" y="1517670"/>
              <a:ext cx="1704975" cy="1714500"/>
            </a:xfrm>
            <a:prstGeom prst="rect">
              <a:avLst/>
            </a:prstGeom>
          </p:spPr>
        </p:pic>
        <p:pic>
          <p:nvPicPr>
            <p:cNvPr id="8" name="Picture 7">
              <a:extLst>
                <a:ext uri="{FF2B5EF4-FFF2-40B4-BE49-F238E27FC236}">
                  <a16:creationId xmlns:a16="http://schemas.microsoft.com/office/drawing/2014/main" id="{43287772-DABA-4263-A091-4517848764F1}"/>
                </a:ext>
              </a:extLst>
            </p:cNvPr>
            <p:cNvPicPr>
              <a:picLocks noChangeAspect="1"/>
            </p:cNvPicPr>
            <p:nvPr/>
          </p:nvPicPr>
          <p:blipFill>
            <a:blip r:embed="rId7"/>
            <a:stretch>
              <a:fillRect/>
            </a:stretch>
          </p:blipFill>
          <p:spPr>
            <a:xfrm>
              <a:off x="8826650" y="1517670"/>
              <a:ext cx="1695450" cy="1714500"/>
            </a:xfrm>
            <a:prstGeom prst="rect">
              <a:avLst/>
            </a:prstGeom>
          </p:spPr>
        </p:pic>
        <p:sp>
          <p:nvSpPr>
            <p:cNvPr id="11" name="TextBox 10">
              <a:extLst>
                <a:ext uri="{FF2B5EF4-FFF2-40B4-BE49-F238E27FC236}">
                  <a16:creationId xmlns:a16="http://schemas.microsoft.com/office/drawing/2014/main" id="{364A5835-B99A-4BE9-9CA6-379BE87B98BB}"/>
                </a:ext>
              </a:extLst>
            </p:cNvPr>
            <p:cNvSpPr txBox="1"/>
            <p:nvPr/>
          </p:nvSpPr>
          <p:spPr>
            <a:xfrm>
              <a:off x="8778942" y="1153578"/>
              <a:ext cx="1790875" cy="338554"/>
            </a:xfrm>
            <a:prstGeom prst="rect">
              <a:avLst/>
            </a:prstGeom>
            <a:noFill/>
          </p:spPr>
          <p:txBody>
            <a:bodyPr wrap="none" rtlCol="0">
              <a:spAutoFit/>
            </a:bodyPr>
            <a:lstStyle/>
            <a:p>
              <a:pPr algn="ctr">
                <a:defRPr/>
              </a:pPr>
              <a:r>
                <a:rPr lang="en-US" sz="1600" b="1" i="1" dirty="0">
                  <a:solidFill>
                    <a:srgbClr val="002060"/>
                  </a:solidFill>
                  <a:latin typeface="Arial"/>
                </a:rPr>
                <a:t>Remote</a:t>
              </a:r>
              <a:r>
                <a:rPr lang="en-US" sz="1600" b="1" dirty="0">
                  <a:solidFill>
                    <a:srgbClr val="002060"/>
                  </a:solidFill>
                  <a:latin typeface="Arial"/>
                </a:rPr>
                <a:t> </a:t>
              </a:r>
              <a:r>
                <a:rPr lang="en-US" sz="1600" b="1" i="1" dirty="0">
                  <a:solidFill>
                    <a:srgbClr val="002060"/>
                  </a:solidFill>
                  <a:latin typeface="Arial"/>
                </a:rPr>
                <a:t>Sensing</a:t>
              </a:r>
            </a:p>
          </p:txBody>
        </p:sp>
        <p:sp>
          <p:nvSpPr>
            <p:cNvPr id="12" name="TextBox 11">
              <a:extLst>
                <a:ext uri="{FF2B5EF4-FFF2-40B4-BE49-F238E27FC236}">
                  <a16:creationId xmlns:a16="http://schemas.microsoft.com/office/drawing/2014/main" id="{FAA7DBF7-A7BD-453B-BE9D-5898C8DAC635}"/>
                </a:ext>
              </a:extLst>
            </p:cNvPr>
            <p:cNvSpPr txBox="1"/>
            <p:nvPr/>
          </p:nvSpPr>
          <p:spPr>
            <a:xfrm>
              <a:off x="6958182" y="1161600"/>
              <a:ext cx="1848583" cy="338554"/>
            </a:xfrm>
            <a:prstGeom prst="rect">
              <a:avLst/>
            </a:prstGeom>
            <a:noFill/>
          </p:spPr>
          <p:txBody>
            <a:bodyPr wrap="none" rtlCol="0">
              <a:spAutoFit/>
            </a:bodyPr>
            <a:lstStyle/>
            <a:p>
              <a:pPr algn="ctr">
                <a:defRPr/>
              </a:pPr>
              <a:r>
                <a:rPr lang="en-US" sz="1600" b="1" i="1" dirty="0">
                  <a:solidFill>
                    <a:srgbClr val="002060"/>
                  </a:solidFill>
                  <a:latin typeface="Arial"/>
                </a:rPr>
                <a:t>Biogeochemistry</a:t>
              </a:r>
            </a:p>
          </p:txBody>
        </p:sp>
        <p:sp>
          <p:nvSpPr>
            <p:cNvPr id="13" name="TextBox 12">
              <a:extLst>
                <a:ext uri="{FF2B5EF4-FFF2-40B4-BE49-F238E27FC236}">
                  <a16:creationId xmlns:a16="http://schemas.microsoft.com/office/drawing/2014/main" id="{C00BD544-F6AB-4B67-B907-7A3E419F55D9}"/>
                </a:ext>
              </a:extLst>
            </p:cNvPr>
            <p:cNvSpPr txBox="1"/>
            <p:nvPr/>
          </p:nvSpPr>
          <p:spPr>
            <a:xfrm>
              <a:off x="5323380" y="1161601"/>
              <a:ext cx="1550424" cy="584775"/>
            </a:xfrm>
            <a:prstGeom prst="rect">
              <a:avLst/>
            </a:prstGeom>
            <a:noFill/>
          </p:spPr>
          <p:txBody>
            <a:bodyPr wrap="none" rtlCol="0">
              <a:spAutoFit/>
            </a:bodyPr>
            <a:lstStyle/>
            <a:p>
              <a:pPr algn="ctr">
                <a:defRPr/>
              </a:pPr>
              <a:r>
                <a:rPr lang="en-US" sz="1600" b="1" i="1" dirty="0" err="1">
                  <a:solidFill>
                    <a:srgbClr val="002060"/>
                  </a:solidFill>
                  <a:latin typeface="Arial"/>
                </a:rPr>
                <a:t>Ecohydrology</a:t>
              </a:r>
              <a:endParaRPr lang="en-US" sz="1600" b="1" i="1" dirty="0">
                <a:solidFill>
                  <a:srgbClr val="002060"/>
                </a:solidFill>
                <a:latin typeface="Arial"/>
              </a:endParaRPr>
            </a:p>
            <a:p>
              <a:pPr algn="ctr">
                <a:defRPr/>
              </a:pPr>
              <a:endParaRPr lang="en-US" sz="1600" b="1" dirty="0">
                <a:solidFill>
                  <a:srgbClr val="002060"/>
                </a:solidFill>
                <a:latin typeface="Arial"/>
              </a:endParaRPr>
            </a:p>
          </p:txBody>
        </p:sp>
        <p:sp>
          <p:nvSpPr>
            <p:cNvPr id="14" name="TextBox 13">
              <a:extLst>
                <a:ext uri="{FF2B5EF4-FFF2-40B4-BE49-F238E27FC236}">
                  <a16:creationId xmlns:a16="http://schemas.microsoft.com/office/drawing/2014/main" id="{8ED9C01C-F38C-42BC-87F9-623DCEACEBC2}"/>
                </a:ext>
              </a:extLst>
            </p:cNvPr>
            <p:cNvSpPr txBox="1"/>
            <p:nvPr/>
          </p:nvSpPr>
          <p:spPr>
            <a:xfrm>
              <a:off x="3634058" y="1153580"/>
              <a:ext cx="1314784" cy="338554"/>
            </a:xfrm>
            <a:prstGeom prst="rect">
              <a:avLst/>
            </a:prstGeom>
            <a:noFill/>
          </p:spPr>
          <p:txBody>
            <a:bodyPr wrap="none" rtlCol="0">
              <a:spAutoFit/>
            </a:bodyPr>
            <a:lstStyle/>
            <a:p>
              <a:pPr algn="ctr">
                <a:defRPr/>
              </a:pPr>
              <a:r>
                <a:rPr lang="en-US" sz="1600" b="1" i="1" dirty="0">
                  <a:solidFill>
                    <a:srgbClr val="002060"/>
                  </a:solidFill>
                  <a:latin typeface="Arial"/>
                </a:rPr>
                <a:t>Organismal</a:t>
              </a:r>
            </a:p>
          </p:txBody>
        </p:sp>
        <p:sp>
          <p:nvSpPr>
            <p:cNvPr id="15" name="TextBox 14">
              <a:extLst>
                <a:ext uri="{FF2B5EF4-FFF2-40B4-BE49-F238E27FC236}">
                  <a16:creationId xmlns:a16="http://schemas.microsoft.com/office/drawing/2014/main" id="{41B17287-87AF-4DE8-B6E5-22E60D380299}"/>
                </a:ext>
              </a:extLst>
            </p:cNvPr>
            <p:cNvSpPr txBox="1"/>
            <p:nvPr/>
          </p:nvSpPr>
          <p:spPr>
            <a:xfrm>
              <a:off x="1821347" y="1153580"/>
              <a:ext cx="1438214" cy="338554"/>
            </a:xfrm>
            <a:prstGeom prst="rect">
              <a:avLst/>
            </a:prstGeom>
            <a:noFill/>
          </p:spPr>
          <p:txBody>
            <a:bodyPr wrap="none" rtlCol="0">
              <a:spAutoFit/>
            </a:bodyPr>
            <a:lstStyle/>
            <a:p>
              <a:pPr algn="ctr">
                <a:defRPr/>
              </a:pPr>
              <a:r>
                <a:rPr lang="en-US" sz="1600" b="1" i="1" dirty="0">
                  <a:solidFill>
                    <a:srgbClr val="002060"/>
                  </a:solidFill>
                  <a:latin typeface="Arial"/>
                </a:rPr>
                <a:t>Atmospheric</a:t>
              </a:r>
            </a:p>
          </p:txBody>
        </p:sp>
        <p:sp>
          <p:nvSpPr>
            <p:cNvPr id="19" name="TextBox 18">
              <a:extLst>
                <a:ext uri="{FF2B5EF4-FFF2-40B4-BE49-F238E27FC236}">
                  <a16:creationId xmlns:a16="http://schemas.microsoft.com/office/drawing/2014/main" id="{245679F6-9187-437F-9367-7DB520B7EFB5}"/>
                </a:ext>
              </a:extLst>
            </p:cNvPr>
            <p:cNvSpPr txBox="1"/>
            <p:nvPr/>
          </p:nvSpPr>
          <p:spPr>
            <a:xfrm>
              <a:off x="1935254" y="3418815"/>
              <a:ext cx="1201355" cy="1815882"/>
            </a:xfrm>
            <a:prstGeom prst="rect">
              <a:avLst/>
            </a:prstGeom>
            <a:noFill/>
          </p:spPr>
          <p:txBody>
            <a:bodyPr wrap="none" rtlCol="0">
              <a:spAutoFit/>
            </a:bodyPr>
            <a:lstStyle/>
            <a:p>
              <a:pPr algn="ctr">
                <a:defRPr/>
              </a:pPr>
              <a:r>
                <a:rPr lang="en-US" sz="1600" dirty="0">
                  <a:solidFill>
                    <a:srgbClr val="424242"/>
                  </a:solidFill>
                  <a:latin typeface="Arial"/>
                </a:rPr>
                <a:t>H</a:t>
              </a:r>
              <a:r>
                <a:rPr lang="en-US" sz="1600" baseline="-25000" dirty="0">
                  <a:solidFill>
                    <a:srgbClr val="424242"/>
                  </a:solidFill>
                  <a:latin typeface="Arial"/>
                </a:rPr>
                <a:t>2</a:t>
              </a:r>
              <a:r>
                <a:rPr lang="en-US" sz="1600" dirty="0">
                  <a:solidFill>
                    <a:srgbClr val="424242"/>
                  </a:solidFill>
                  <a:latin typeface="Arial"/>
                </a:rPr>
                <a:t>O, CO</a:t>
              </a:r>
              <a:r>
                <a:rPr lang="en-US" sz="1600" baseline="-25000" dirty="0">
                  <a:solidFill>
                    <a:srgbClr val="424242"/>
                  </a:solidFill>
                  <a:latin typeface="Arial"/>
                </a:rPr>
                <a:t>2</a:t>
              </a:r>
            </a:p>
            <a:p>
              <a:pPr algn="ctr">
                <a:defRPr/>
              </a:pPr>
              <a:r>
                <a:rPr lang="en-US" sz="1600" dirty="0">
                  <a:solidFill>
                    <a:srgbClr val="424242"/>
                  </a:solidFill>
                  <a:latin typeface="Arial"/>
                </a:rPr>
                <a:t>Heat</a:t>
              </a:r>
            </a:p>
            <a:p>
              <a:pPr algn="ctr">
                <a:defRPr/>
              </a:pPr>
              <a:r>
                <a:rPr lang="en-US" sz="1600" dirty="0" err="1">
                  <a:solidFill>
                    <a:srgbClr val="424242"/>
                  </a:solidFill>
                  <a:latin typeface="Arial"/>
                </a:rPr>
                <a:t>Micromet</a:t>
              </a:r>
              <a:endParaRPr lang="en-US" sz="1600" dirty="0">
                <a:solidFill>
                  <a:srgbClr val="424242"/>
                </a:solidFill>
                <a:latin typeface="Arial"/>
              </a:endParaRPr>
            </a:p>
            <a:p>
              <a:pPr algn="ctr">
                <a:defRPr/>
              </a:pPr>
              <a:r>
                <a:rPr lang="en-US" sz="1600" dirty="0">
                  <a:solidFill>
                    <a:srgbClr val="424242"/>
                  </a:solidFill>
                  <a:latin typeface="Arial"/>
                </a:rPr>
                <a:t>Isotopes</a:t>
              </a:r>
            </a:p>
            <a:p>
              <a:pPr algn="ctr">
                <a:defRPr/>
              </a:pPr>
              <a:r>
                <a:rPr lang="en-US" sz="1600" dirty="0">
                  <a:solidFill>
                    <a:srgbClr val="424242"/>
                  </a:solidFill>
                  <a:latin typeface="Arial"/>
                </a:rPr>
                <a:t>Turbulence</a:t>
              </a:r>
            </a:p>
            <a:p>
              <a:pPr algn="ctr">
                <a:defRPr/>
              </a:pPr>
              <a:r>
                <a:rPr lang="en-US" sz="1600" dirty="0">
                  <a:solidFill>
                    <a:srgbClr val="424242"/>
                  </a:solidFill>
                  <a:latin typeface="Arial"/>
                </a:rPr>
                <a:t>Storage</a:t>
              </a:r>
            </a:p>
            <a:p>
              <a:pPr algn="ctr">
                <a:defRPr/>
              </a:pPr>
              <a:r>
                <a:rPr lang="en-US" sz="1600" dirty="0">
                  <a:solidFill>
                    <a:srgbClr val="424242"/>
                  </a:solidFill>
                  <a:latin typeface="Arial"/>
                </a:rPr>
                <a:t>Fluxes</a:t>
              </a:r>
            </a:p>
          </p:txBody>
        </p:sp>
        <p:sp>
          <p:nvSpPr>
            <p:cNvPr id="20" name="TextBox 19">
              <a:extLst>
                <a:ext uri="{FF2B5EF4-FFF2-40B4-BE49-F238E27FC236}">
                  <a16:creationId xmlns:a16="http://schemas.microsoft.com/office/drawing/2014/main" id="{89F16B52-E765-4840-AA3A-ABD17B2F858D}"/>
                </a:ext>
              </a:extLst>
            </p:cNvPr>
            <p:cNvSpPr txBox="1"/>
            <p:nvPr/>
          </p:nvSpPr>
          <p:spPr>
            <a:xfrm>
              <a:off x="3492164" y="3418816"/>
              <a:ext cx="1518364" cy="2062103"/>
            </a:xfrm>
            <a:prstGeom prst="rect">
              <a:avLst/>
            </a:prstGeom>
            <a:noFill/>
          </p:spPr>
          <p:txBody>
            <a:bodyPr wrap="none" rtlCol="0">
              <a:spAutoFit/>
            </a:bodyPr>
            <a:lstStyle/>
            <a:p>
              <a:pPr algn="ctr">
                <a:defRPr/>
              </a:pPr>
              <a:r>
                <a:rPr lang="en-US" sz="1600" dirty="0">
                  <a:solidFill>
                    <a:srgbClr val="424242"/>
                  </a:solidFill>
                  <a:latin typeface="Arial"/>
                </a:rPr>
                <a:t>Abundance</a:t>
              </a:r>
            </a:p>
            <a:p>
              <a:pPr algn="ctr">
                <a:defRPr/>
              </a:pPr>
              <a:r>
                <a:rPr lang="en-US" sz="1600" dirty="0">
                  <a:solidFill>
                    <a:srgbClr val="424242"/>
                  </a:solidFill>
                  <a:latin typeface="Arial"/>
                </a:rPr>
                <a:t>Composition</a:t>
              </a:r>
            </a:p>
            <a:p>
              <a:pPr algn="ctr">
                <a:defRPr/>
              </a:pPr>
              <a:r>
                <a:rPr lang="en-US" sz="1600" dirty="0">
                  <a:solidFill>
                    <a:srgbClr val="424242"/>
                  </a:solidFill>
                  <a:latin typeface="Arial"/>
                </a:rPr>
                <a:t>Biomass</a:t>
              </a:r>
            </a:p>
            <a:p>
              <a:pPr algn="ctr">
                <a:defRPr/>
              </a:pPr>
              <a:r>
                <a:rPr lang="en-US" sz="1600" dirty="0">
                  <a:solidFill>
                    <a:srgbClr val="424242"/>
                  </a:solidFill>
                  <a:latin typeface="Arial"/>
                </a:rPr>
                <a:t>Productivity</a:t>
              </a:r>
            </a:p>
            <a:p>
              <a:pPr algn="ctr">
                <a:defRPr/>
              </a:pPr>
              <a:r>
                <a:rPr lang="en-US" sz="1600" dirty="0">
                  <a:solidFill>
                    <a:srgbClr val="424242"/>
                  </a:solidFill>
                  <a:latin typeface="Arial"/>
                </a:rPr>
                <a:t>Pathogens</a:t>
              </a:r>
            </a:p>
            <a:p>
              <a:pPr algn="ctr">
                <a:defRPr/>
              </a:pPr>
              <a:r>
                <a:rPr lang="en-US" sz="1600" dirty="0">
                  <a:solidFill>
                    <a:srgbClr val="424242"/>
                  </a:solidFill>
                  <a:latin typeface="Arial"/>
                </a:rPr>
                <a:t>Phenology</a:t>
              </a:r>
            </a:p>
            <a:p>
              <a:pPr algn="ctr">
                <a:defRPr/>
              </a:pPr>
              <a:r>
                <a:rPr lang="en-US" sz="1600" dirty="0">
                  <a:solidFill>
                    <a:srgbClr val="424242"/>
                  </a:solidFill>
                  <a:latin typeface="Arial"/>
                </a:rPr>
                <a:t>Marker Genes</a:t>
              </a:r>
            </a:p>
            <a:p>
              <a:pPr algn="ctr">
                <a:defRPr/>
              </a:pPr>
              <a:r>
                <a:rPr lang="en-US" sz="1600" dirty="0">
                  <a:solidFill>
                    <a:srgbClr val="424242"/>
                  </a:solidFill>
                  <a:latin typeface="Arial"/>
                </a:rPr>
                <a:t>Metagenomics</a:t>
              </a:r>
            </a:p>
          </p:txBody>
        </p:sp>
        <p:sp>
          <p:nvSpPr>
            <p:cNvPr id="21" name="TextBox 20">
              <a:extLst>
                <a:ext uri="{FF2B5EF4-FFF2-40B4-BE49-F238E27FC236}">
                  <a16:creationId xmlns:a16="http://schemas.microsoft.com/office/drawing/2014/main" id="{F2DB4722-DE23-4297-8217-F98F191375A1}"/>
                </a:ext>
              </a:extLst>
            </p:cNvPr>
            <p:cNvSpPr txBox="1"/>
            <p:nvPr/>
          </p:nvSpPr>
          <p:spPr>
            <a:xfrm>
              <a:off x="5201716" y="3418815"/>
              <a:ext cx="1837362" cy="1569660"/>
            </a:xfrm>
            <a:prstGeom prst="rect">
              <a:avLst/>
            </a:prstGeom>
            <a:noFill/>
          </p:spPr>
          <p:txBody>
            <a:bodyPr wrap="square" rtlCol="0">
              <a:spAutoFit/>
            </a:bodyPr>
            <a:lstStyle/>
            <a:p>
              <a:pPr algn="ctr">
                <a:defRPr/>
              </a:pPr>
              <a:r>
                <a:rPr lang="en-US" sz="1600" dirty="0">
                  <a:solidFill>
                    <a:srgbClr val="424242"/>
                  </a:solidFill>
                  <a:latin typeface="Arial"/>
                </a:rPr>
                <a:t>Water quality</a:t>
              </a:r>
            </a:p>
            <a:p>
              <a:pPr algn="ctr">
                <a:defRPr/>
              </a:pPr>
              <a:r>
                <a:rPr lang="en-US" sz="1600" dirty="0">
                  <a:solidFill>
                    <a:srgbClr val="424242"/>
                  </a:solidFill>
                  <a:latin typeface="Arial"/>
                </a:rPr>
                <a:t>Precipitation</a:t>
              </a:r>
            </a:p>
            <a:p>
              <a:pPr algn="ctr">
                <a:defRPr/>
              </a:pPr>
              <a:r>
                <a:rPr lang="en-US" sz="1600" dirty="0">
                  <a:solidFill>
                    <a:srgbClr val="424242"/>
                  </a:solidFill>
                  <a:latin typeface="Arial"/>
                </a:rPr>
                <a:t>Discharge</a:t>
              </a:r>
            </a:p>
            <a:p>
              <a:pPr algn="ctr">
                <a:defRPr/>
              </a:pPr>
              <a:r>
                <a:rPr lang="en-US" sz="1600" dirty="0">
                  <a:solidFill>
                    <a:srgbClr val="424242"/>
                  </a:solidFill>
                  <a:latin typeface="Arial"/>
                </a:rPr>
                <a:t>Radiation</a:t>
              </a:r>
            </a:p>
            <a:p>
              <a:pPr algn="ctr">
                <a:defRPr/>
              </a:pPr>
              <a:r>
                <a:rPr lang="en-US" sz="1600" dirty="0">
                  <a:solidFill>
                    <a:srgbClr val="424242"/>
                  </a:solidFill>
                  <a:latin typeface="Arial"/>
                </a:rPr>
                <a:t>Geomorphology</a:t>
              </a:r>
            </a:p>
            <a:p>
              <a:pPr algn="ctr">
                <a:defRPr/>
              </a:pPr>
              <a:r>
                <a:rPr lang="en-US" sz="1600" dirty="0">
                  <a:solidFill>
                    <a:srgbClr val="424242"/>
                  </a:solidFill>
                  <a:latin typeface="Arial"/>
                </a:rPr>
                <a:t>Riparian Structure</a:t>
              </a:r>
            </a:p>
          </p:txBody>
        </p:sp>
        <p:sp>
          <p:nvSpPr>
            <p:cNvPr id="23" name="TextBox 22">
              <a:extLst>
                <a:ext uri="{FF2B5EF4-FFF2-40B4-BE49-F238E27FC236}">
                  <a16:creationId xmlns:a16="http://schemas.microsoft.com/office/drawing/2014/main" id="{4F27C8C8-DFA6-4CDE-B6F1-E893CDF687E8}"/>
                </a:ext>
              </a:extLst>
            </p:cNvPr>
            <p:cNvSpPr txBox="1"/>
            <p:nvPr/>
          </p:nvSpPr>
          <p:spPr>
            <a:xfrm>
              <a:off x="6916684" y="3418816"/>
              <a:ext cx="1998285" cy="1323439"/>
            </a:xfrm>
            <a:prstGeom prst="rect">
              <a:avLst/>
            </a:prstGeom>
            <a:noFill/>
          </p:spPr>
          <p:txBody>
            <a:bodyPr wrap="square" rtlCol="0">
              <a:spAutoFit/>
            </a:bodyPr>
            <a:lstStyle/>
            <a:p>
              <a:pPr algn="ctr">
                <a:defRPr/>
              </a:pPr>
              <a:r>
                <a:rPr lang="en-US" sz="1600" dirty="0">
                  <a:solidFill>
                    <a:srgbClr val="424242"/>
                  </a:solidFill>
                  <a:latin typeface="Arial"/>
                </a:rPr>
                <a:t>Soil conditions</a:t>
              </a:r>
            </a:p>
            <a:p>
              <a:pPr algn="ctr">
                <a:defRPr/>
              </a:pPr>
              <a:r>
                <a:rPr lang="en-US" sz="1600" dirty="0">
                  <a:solidFill>
                    <a:srgbClr val="424242"/>
                  </a:solidFill>
                  <a:latin typeface="Arial"/>
                </a:rPr>
                <a:t>Chemistry</a:t>
              </a:r>
            </a:p>
            <a:p>
              <a:pPr algn="ctr">
                <a:defRPr/>
              </a:pPr>
              <a:r>
                <a:rPr lang="en-US" sz="1600" dirty="0">
                  <a:solidFill>
                    <a:srgbClr val="424242"/>
                  </a:solidFill>
                  <a:latin typeface="Arial"/>
                </a:rPr>
                <a:t>Particulates</a:t>
              </a:r>
            </a:p>
            <a:p>
              <a:pPr algn="ctr">
                <a:defRPr/>
              </a:pPr>
              <a:r>
                <a:rPr lang="en-US" sz="1600" dirty="0">
                  <a:solidFill>
                    <a:srgbClr val="424242"/>
                  </a:solidFill>
                  <a:latin typeface="Arial"/>
                </a:rPr>
                <a:t>Foliar characteristics</a:t>
              </a:r>
            </a:p>
          </p:txBody>
        </p:sp>
        <p:sp>
          <p:nvSpPr>
            <p:cNvPr id="24" name="TextBox 23">
              <a:extLst>
                <a:ext uri="{FF2B5EF4-FFF2-40B4-BE49-F238E27FC236}">
                  <a16:creationId xmlns:a16="http://schemas.microsoft.com/office/drawing/2014/main" id="{94FCA42C-06F9-46C2-A9FA-5232A16FA428}"/>
                </a:ext>
              </a:extLst>
            </p:cNvPr>
            <p:cNvSpPr txBox="1"/>
            <p:nvPr/>
          </p:nvSpPr>
          <p:spPr>
            <a:xfrm>
              <a:off x="8882255" y="3418816"/>
              <a:ext cx="1596912" cy="830997"/>
            </a:xfrm>
            <a:prstGeom prst="rect">
              <a:avLst/>
            </a:prstGeom>
            <a:noFill/>
          </p:spPr>
          <p:txBody>
            <a:bodyPr wrap="none" rtlCol="0">
              <a:spAutoFit/>
            </a:bodyPr>
            <a:lstStyle/>
            <a:p>
              <a:pPr algn="ctr">
                <a:defRPr/>
              </a:pPr>
              <a:r>
                <a:rPr lang="en-US" sz="1600" dirty="0">
                  <a:solidFill>
                    <a:srgbClr val="424242"/>
                  </a:solidFill>
                  <a:latin typeface="Arial"/>
                </a:rPr>
                <a:t>Spectrometry</a:t>
              </a:r>
            </a:p>
            <a:p>
              <a:pPr algn="ctr">
                <a:defRPr/>
              </a:pPr>
              <a:r>
                <a:rPr lang="en-US" sz="1600" dirty="0">
                  <a:solidFill>
                    <a:srgbClr val="424242"/>
                  </a:solidFill>
                  <a:latin typeface="Arial"/>
                </a:rPr>
                <a:t>Hi-Res Imagery</a:t>
              </a:r>
            </a:p>
            <a:p>
              <a:pPr algn="ctr">
                <a:defRPr/>
              </a:pPr>
              <a:r>
                <a:rPr lang="en-US" sz="1600" dirty="0">
                  <a:solidFill>
                    <a:srgbClr val="424242"/>
                  </a:solidFill>
                  <a:latin typeface="Arial"/>
                </a:rPr>
                <a:t>LiDAR</a:t>
              </a:r>
            </a:p>
          </p:txBody>
        </p:sp>
      </p:grpSp>
      <p:sp>
        <p:nvSpPr>
          <p:cNvPr id="25" name="TextBox 24">
            <a:extLst>
              <a:ext uri="{FF2B5EF4-FFF2-40B4-BE49-F238E27FC236}">
                <a16:creationId xmlns:a16="http://schemas.microsoft.com/office/drawing/2014/main" id="{0CF081F7-8FC8-475A-ABF7-D1ECB31D2471}"/>
              </a:ext>
            </a:extLst>
          </p:cNvPr>
          <p:cNvSpPr txBox="1"/>
          <p:nvPr/>
        </p:nvSpPr>
        <p:spPr>
          <a:xfrm>
            <a:off x="3880039" y="353102"/>
            <a:ext cx="4480715" cy="646331"/>
          </a:xfrm>
          <a:prstGeom prst="rect">
            <a:avLst/>
          </a:prstGeom>
          <a:noFill/>
        </p:spPr>
        <p:txBody>
          <a:bodyPr wrap="none" rtlCol="0">
            <a:spAutoFit/>
          </a:bodyPr>
          <a:lstStyle/>
          <a:p>
            <a:pPr algn="ctr">
              <a:defRPr/>
            </a:pPr>
            <a:r>
              <a:rPr lang="en-US" sz="3600" b="1" dirty="0">
                <a:solidFill>
                  <a:schemeClr val="accent1"/>
                </a:solidFill>
                <a:latin typeface="Arial" panose="020B0604020202020204" pitchFamily="34" charset="0"/>
                <a:cs typeface="Arial" panose="020B0604020202020204" pitchFamily="34" charset="0"/>
              </a:rPr>
              <a:t>&gt;180 Data Products</a:t>
            </a:r>
          </a:p>
        </p:txBody>
      </p:sp>
      <p:sp>
        <p:nvSpPr>
          <p:cNvPr id="22" name="Slide Number Placeholder 3">
            <a:extLst>
              <a:ext uri="{FF2B5EF4-FFF2-40B4-BE49-F238E27FC236}">
                <a16:creationId xmlns:a16="http://schemas.microsoft.com/office/drawing/2014/main" id="{ACBE2EE7-021C-44CB-B6D1-AC312A50B0D2}"/>
              </a:ext>
            </a:extLst>
          </p:cNvPr>
          <p:cNvSpPr>
            <a:spLocks noGrp="1"/>
          </p:cNvSpPr>
          <p:nvPr>
            <p:ph type="sldNum" sz="quarter" idx="4"/>
          </p:nvPr>
        </p:nvSpPr>
        <p:spPr>
          <a:xfrm>
            <a:off x="466344" y="6510528"/>
            <a:ext cx="557784" cy="206236"/>
          </a:xfrm>
        </p:spPr>
        <p:txBody>
          <a:bodyPr/>
          <a:lstStyle/>
          <a:p>
            <a:fld id="{47A9008A-481B-4F65-A514-1AA65EA0FD53}" type="slidenum">
              <a:rPr lang="en-US" sz="1200" smtClean="0">
                <a:latin typeface="Inter"/>
              </a:rPr>
              <a:pPr/>
              <a:t>7</a:t>
            </a:fld>
            <a:endParaRPr lang="en-US" sz="1200" dirty="0">
              <a:latin typeface="Inter"/>
            </a:endParaRPr>
          </a:p>
        </p:txBody>
      </p:sp>
    </p:spTree>
    <p:extLst>
      <p:ext uri="{BB962C8B-B14F-4D97-AF65-F5344CB8AC3E}">
        <p14:creationId xmlns:p14="http://schemas.microsoft.com/office/powerpoint/2010/main" val="4231283943"/>
      </p:ext>
    </p:extLst>
  </p:cSld>
  <p:clrMapOvr>
    <a:masterClrMapping/>
  </p:clrMapOvr>
  <mc:AlternateContent xmlns:mc="http://schemas.openxmlformats.org/markup-compatibility/2006" xmlns:p14="http://schemas.microsoft.com/office/powerpoint/2010/main">
    <mc:Choice Requires="p14">
      <p:transition spd="slow" p14:dur="2000" advTm="10378"/>
    </mc:Choice>
    <mc:Fallback xmlns="">
      <p:transition spd="slow" advTm="1037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5E217-4DD7-199D-A0E6-0035FDBFE811}"/>
              </a:ext>
            </a:extLst>
          </p:cNvPr>
          <p:cNvSpPr>
            <a:spLocks noGrp="1"/>
          </p:cNvSpPr>
          <p:nvPr>
            <p:ph type="title"/>
          </p:nvPr>
        </p:nvSpPr>
        <p:spPr/>
        <p:txBody>
          <a:bodyPr/>
          <a:lstStyle/>
          <a:p>
            <a:r>
              <a:rPr lang="en-US" dirty="0">
                <a:ea typeface="+mj-lt"/>
                <a:cs typeface="+mj-lt"/>
              </a:rPr>
              <a:t>Data portal: data.neonscience.org</a:t>
            </a:r>
            <a:endParaRPr lang="en-US" b="0" dirty="0">
              <a:ea typeface="+mj-lt"/>
              <a:cs typeface="+mj-lt"/>
            </a:endParaRPr>
          </a:p>
          <a:p>
            <a:endParaRPr lang="en-US" dirty="0">
              <a:cs typeface="Arial"/>
            </a:endParaRPr>
          </a:p>
        </p:txBody>
      </p:sp>
      <p:sp>
        <p:nvSpPr>
          <p:cNvPr id="3" name="Slide Number Placeholder 2">
            <a:extLst>
              <a:ext uri="{FF2B5EF4-FFF2-40B4-BE49-F238E27FC236}">
                <a16:creationId xmlns:a16="http://schemas.microsoft.com/office/drawing/2014/main" id="{FD3B8267-B818-668B-ED83-35A5A4EE8162}"/>
              </a:ext>
            </a:extLst>
          </p:cNvPr>
          <p:cNvSpPr>
            <a:spLocks noGrp="1"/>
          </p:cNvSpPr>
          <p:nvPr>
            <p:ph type="sldNum" sz="quarter" idx="4"/>
          </p:nvPr>
        </p:nvSpPr>
        <p:spPr/>
        <p:txBody>
          <a:bodyPr/>
          <a:lstStyle/>
          <a:p>
            <a:fld id="{47A9008A-481B-4F65-A514-1AA65EA0FD53}" type="slidenum">
              <a:rPr lang="en-US" smtClean="0"/>
              <a:pPr/>
              <a:t>8</a:t>
            </a:fld>
            <a:endParaRPr lang="en-US" dirty="0"/>
          </a:p>
        </p:txBody>
      </p:sp>
      <p:sp>
        <p:nvSpPr>
          <p:cNvPr id="4" name="Content Placeholder 2">
            <a:extLst>
              <a:ext uri="{FF2B5EF4-FFF2-40B4-BE49-F238E27FC236}">
                <a16:creationId xmlns:a16="http://schemas.microsoft.com/office/drawing/2014/main" id="{55CAE79A-32CD-FE95-48E3-CE51C2D01CC7}"/>
              </a:ext>
            </a:extLst>
          </p:cNvPr>
          <p:cNvSpPr>
            <a:spLocks noGrp="1"/>
          </p:cNvSpPr>
          <p:nvPr/>
        </p:nvSpPr>
        <p:spPr>
          <a:xfrm>
            <a:off x="660585" y="1524316"/>
            <a:ext cx="5021771" cy="4133850"/>
          </a:xfrm>
          <a:prstGeom prst="rect">
            <a:avLst/>
          </a:prstGeom>
        </p:spPr>
        <p:txBody>
          <a:bodyPr vert="horz" lIns="0" tIns="0" rIns="0" bIns="0" rtlCol="0">
            <a:noAutofit/>
          </a:bodyPr>
          <a:lstStyle>
            <a:lvl1pPr marL="228600" indent="-228600" algn="l" defTabSz="914400" rtl="0" eaLnBrk="1" latinLnBrk="0" hangingPunct="1">
              <a:spcBef>
                <a:spcPts val="600"/>
              </a:spcBef>
              <a:spcAft>
                <a:spcPts val="500"/>
              </a:spcAft>
              <a:buClr>
                <a:schemeClr val="accent1"/>
              </a:buClr>
              <a:buSzPct val="115000"/>
              <a:buFont typeface="Arial" pitchFamily="34" charset="0"/>
              <a:buChar char="•"/>
              <a:defRPr sz="2400" kern="1200">
                <a:solidFill>
                  <a:schemeClr val="tx1"/>
                </a:solidFill>
                <a:latin typeface="+mn-lt"/>
                <a:ea typeface="+mn-ea"/>
                <a:cs typeface="+mn-cs"/>
              </a:defRPr>
            </a:lvl1pPr>
            <a:lvl2pPr marL="457200" indent="-169863" algn="l" defTabSz="914400" rtl="0" eaLnBrk="1" latinLnBrk="0" hangingPunct="1">
              <a:spcBef>
                <a:spcPts val="600"/>
              </a:spcBef>
              <a:spcAft>
                <a:spcPts val="500"/>
              </a:spcAft>
              <a:buClr>
                <a:schemeClr val="accent1"/>
              </a:buClr>
              <a:buSzPct val="85000"/>
              <a:buFont typeface="Wingdings" pitchFamily="2" charset="2"/>
              <a:buChar char="§"/>
              <a:defRPr sz="2000" kern="1200">
                <a:solidFill>
                  <a:schemeClr val="tx1"/>
                </a:solidFill>
                <a:latin typeface="+mn-lt"/>
                <a:ea typeface="+mn-ea"/>
                <a:cs typeface="+mn-cs"/>
              </a:defRPr>
            </a:lvl2pPr>
            <a:lvl3pPr marL="744538" indent="-228600" algn="l" defTabSz="914400" rtl="0" eaLnBrk="1" latinLnBrk="0" hangingPunct="1">
              <a:spcBef>
                <a:spcPts val="600"/>
              </a:spcBef>
              <a:spcAft>
                <a:spcPts val="500"/>
              </a:spcAft>
              <a:buClr>
                <a:schemeClr val="accent1"/>
              </a:buClr>
              <a:buFont typeface="Arial" pitchFamily="34" charset="0"/>
              <a:buChar char="−"/>
              <a:tabLst/>
              <a:defRPr sz="1800" kern="1200">
                <a:solidFill>
                  <a:schemeClr val="tx1"/>
                </a:solidFill>
                <a:latin typeface="+mn-lt"/>
                <a:ea typeface="+mn-ea"/>
                <a:cs typeface="+mn-cs"/>
              </a:defRPr>
            </a:lvl3pPr>
            <a:lvl4pPr marL="914400" indent="-171450" algn="l" defTabSz="914400" rtl="0" eaLnBrk="1" latinLnBrk="0" hangingPunct="1">
              <a:spcBef>
                <a:spcPts val="600"/>
              </a:spcBef>
              <a:spcAft>
                <a:spcPts val="500"/>
              </a:spcAft>
              <a:buClr>
                <a:schemeClr val="accent1"/>
              </a:buClr>
              <a:buFont typeface="Arial" pitchFamily="34" charset="0"/>
              <a:buChar char="-"/>
              <a:defRPr sz="1600" kern="1200">
                <a:solidFill>
                  <a:schemeClr val="tx1"/>
                </a:solidFill>
                <a:latin typeface="+mn-lt"/>
                <a:ea typeface="+mn-ea"/>
                <a:cs typeface="+mn-cs"/>
              </a:defRPr>
            </a:lvl4pPr>
            <a:lvl5pPr marL="1201738" indent="-228600" algn="l" defTabSz="914400" rtl="0" eaLnBrk="1" latinLnBrk="0" hangingPunct="1">
              <a:spcBef>
                <a:spcPts val="600"/>
              </a:spcBef>
              <a:spcAft>
                <a:spcPts val="500"/>
              </a:spcAft>
              <a:buClr>
                <a:schemeClr val="accent1"/>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Inter"/>
              </a:rPr>
              <a:t>Explore and download FREE data </a:t>
            </a:r>
          </a:p>
          <a:p>
            <a:r>
              <a:rPr lang="en-US" dirty="0">
                <a:latin typeface="Inter"/>
              </a:rPr>
              <a:t>Information on programmatic access to NEON data </a:t>
            </a:r>
          </a:p>
          <a:p>
            <a:pPr lvl="1"/>
            <a:r>
              <a:rPr lang="en-US" dirty="0">
                <a:latin typeface="Inter"/>
              </a:rPr>
              <a:t>API</a:t>
            </a:r>
          </a:p>
          <a:p>
            <a:pPr lvl="1"/>
            <a:r>
              <a:rPr lang="en-US" dirty="0">
                <a:latin typeface="Inter"/>
              </a:rPr>
              <a:t>Code packages </a:t>
            </a:r>
          </a:p>
          <a:p>
            <a:r>
              <a:rPr lang="en-US" dirty="0">
                <a:latin typeface="Inter"/>
              </a:rPr>
              <a:t>Access data product user guides, detailed protocols, and other important documents</a:t>
            </a:r>
          </a:p>
        </p:txBody>
      </p:sp>
      <p:pic>
        <p:nvPicPr>
          <p:cNvPr id="6" name="Picture 6" descr="Graphical user interface&#10;&#10;Description automatically generated">
            <a:extLst>
              <a:ext uri="{FF2B5EF4-FFF2-40B4-BE49-F238E27FC236}">
                <a16:creationId xmlns:a16="http://schemas.microsoft.com/office/drawing/2014/main" id="{DE6EADCD-A011-414A-EF7C-4FAEEB467F2A}"/>
              </a:ext>
            </a:extLst>
          </p:cNvPr>
          <p:cNvPicPr>
            <a:picLocks noChangeAspect="1"/>
          </p:cNvPicPr>
          <p:nvPr/>
        </p:nvPicPr>
        <p:blipFill>
          <a:blip r:embed="rId2"/>
          <a:stretch>
            <a:fillRect/>
          </a:stretch>
        </p:blipFill>
        <p:spPr>
          <a:xfrm>
            <a:off x="6017795" y="1227349"/>
            <a:ext cx="5660856" cy="4282982"/>
          </a:xfrm>
          <a:prstGeom prst="rect">
            <a:avLst/>
          </a:prstGeom>
          <a:ln>
            <a:solidFill>
              <a:schemeClr val="tx2"/>
            </a:solidFill>
          </a:ln>
        </p:spPr>
      </p:pic>
    </p:spTree>
    <p:extLst>
      <p:ext uri="{BB962C8B-B14F-4D97-AF65-F5344CB8AC3E}">
        <p14:creationId xmlns:p14="http://schemas.microsoft.com/office/powerpoint/2010/main" val="1269709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C246C-2510-48AF-8F8A-81A6709D06DB}"/>
              </a:ext>
            </a:extLst>
          </p:cNvPr>
          <p:cNvSpPr>
            <a:spLocks noGrp="1"/>
          </p:cNvSpPr>
          <p:nvPr>
            <p:ph type="title"/>
          </p:nvPr>
        </p:nvSpPr>
        <p:spPr>
          <a:xfrm>
            <a:off x="466344" y="344707"/>
            <a:ext cx="10479952" cy="921947"/>
          </a:xfrm>
        </p:spPr>
        <p:txBody>
          <a:bodyPr>
            <a:normAutofit/>
          </a:bodyPr>
          <a:lstStyle/>
          <a:p>
            <a:r>
              <a:rPr lang="en-US" dirty="0"/>
              <a:t>Research enabled by NEON data &amp; specimens</a:t>
            </a:r>
          </a:p>
        </p:txBody>
      </p:sp>
      <p:sp>
        <p:nvSpPr>
          <p:cNvPr id="4" name="Slide Number Placeholder 3">
            <a:extLst>
              <a:ext uri="{FF2B5EF4-FFF2-40B4-BE49-F238E27FC236}">
                <a16:creationId xmlns:a16="http://schemas.microsoft.com/office/drawing/2014/main" id="{C254B0EE-9FDB-4349-8CE6-42D6219A1805}"/>
              </a:ext>
            </a:extLst>
          </p:cNvPr>
          <p:cNvSpPr>
            <a:spLocks noGrp="1"/>
          </p:cNvSpPr>
          <p:nvPr>
            <p:ph type="sldNum" sz="quarter" idx="4"/>
          </p:nvPr>
        </p:nvSpPr>
        <p:spPr>
          <a:xfrm>
            <a:off x="466344" y="6510528"/>
            <a:ext cx="557784" cy="206236"/>
          </a:xfrm>
          <a:prstGeom prst="rect">
            <a:avLst/>
          </a:prstGeom>
        </p:spPr>
        <p:txBody>
          <a:bodyPr vert="horz" lIns="0" tIns="45720" rIns="91440" bIns="45720" rtlCol="0" anchor="ctr"/>
          <a:lstStyle>
            <a:defPPr>
              <a:defRPr lang="en-US"/>
            </a:defPPr>
            <a:lvl1pPr marL="0" algn="l" defTabSz="914400" rtl="0" eaLnBrk="1" latinLnBrk="0" hangingPunct="1">
              <a:defRPr sz="10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A9008A-481B-4F65-A514-1AA65EA0FD53}" type="slidenum">
              <a:rPr lang="en-US" smtClean="0"/>
              <a:pPr/>
              <a:t>9</a:t>
            </a:fld>
            <a:endParaRPr lang="en-US" dirty="0"/>
          </a:p>
        </p:txBody>
      </p:sp>
      <p:sp>
        <p:nvSpPr>
          <p:cNvPr id="7" name="TextBox 6">
            <a:extLst>
              <a:ext uri="{FF2B5EF4-FFF2-40B4-BE49-F238E27FC236}">
                <a16:creationId xmlns:a16="http://schemas.microsoft.com/office/drawing/2014/main" id="{584EAA4B-0C40-2D44-BAF6-0AF127023762}"/>
              </a:ext>
            </a:extLst>
          </p:cNvPr>
          <p:cNvSpPr txBox="1"/>
          <p:nvPr/>
        </p:nvSpPr>
        <p:spPr>
          <a:xfrm>
            <a:off x="600784" y="5199554"/>
            <a:ext cx="5030218" cy="584775"/>
          </a:xfrm>
          <a:prstGeom prst="rect">
            <a:avLst/>
          </a:prstGeom>
          <a:noFill/>
        </p:spPr>
        <p:txBody>
          <a:bodyPr wrap="square" rtlCol="0">
            <a:spAutoFit/>
          </a:bodyPr>
          <a:lstStyle/>
          <a:p>
            <a:r>
              <a:rPr lang="en-US" sz="1600" b="1" dirty="0">
                <a:latin typeface="Inter"/>
                <a:cs typeface="Arial"/>
              </a:rPr>
              <a:t>NEON publications, visit: </a:t>
            </a:r>
            <a:r>
              <a:rPr lang="en-US" sz="1600" dirty="0">
                <a:latin typeface="Inter"/>
                <a:cs typeface="Arial"/>
                <a:hlinkClick r:id="rId3"/>
              </a:rPr>
              <a:t>https://www.neonscience.org/impact/papers-publications</a:t>
            </a:r>
            <a:endParaRPr lang="en-US" sz="1600" dirty="0">
              <a:latin typeface="Inter"/>
            </a:endParaRPr>
          </a:p>
        </p:txBody>
      </p:sp>
      <p:grpSp>
        <p:nvGrpSpPr>
          <p:cNvPr id="11" name="Group 10">
            <a:extLst>
              <a:ext uri="{FF2B5EF4-FFF2-40B4-BE49-F238E27FC236}">
                <a16:creationId xmlns:a16="http://schemas.microsoft.com/office/drawing/2014/main" id="{F00FADDB-5F0E-4C19-B3D1-4094669DBF9A}"/>
              </a:ext>
            </a:extLst>
          </p:cNvPr>
          <p:cNvGrpSpPr/>
          <p:nvPr/>
        </p:nvGrpSpPr>
        <p:grpSpPr>
          <a:xfrm>
            <a:off x="6336243" y="973090"/>
            <a:ext cx="5289102" cy="5157111"/>
            <a:chOff x="5433874" y="893578"/>
            <a:chExt cx="5289102" cy="5157111"/>
          </a:xfrm>
        </p:grpSpPr>
        <p:pic>
          <p:nvPicPr>
            <p:cNvPr id="474124" name="Picture 12" descr="Cover image Agricultural and Forest Meteorology">
              <a:extLst>
                <a:ext uri="{FF2B5EF4-FFF2-40B4-BE49-F238E27FC236}">
                  <a16:creationId xmlns:a16="http://schemas.microsoft.com/office/drawing/2014/main" id="{0BF49D12-30D3-4FD5-8732-F9260E494A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5706" y="2642073"/>
              <a:ext cx="1143763" cy="1628923"/>
            </a:xfrm>
            <a:prstGeom prst="rect">
              <a:avLst/>
            </a:prstGeom>
            <a:noFill/>
            <a:extLst>
              <a:ext uri="{909E8E84-426E-40DD-AFC4-6F175D3DCCD1}">
                <a14:hiddenFill xmlns:a14="http://schemas.microsoft.com/office/drawing/2010/main">
                  <a:solidFill>
                    <a:srgbClr val="FFFFFF"/>
                  </a:solidFill>
                </a14:hiddenFill>
              </a:ext>
            </a:extLst>
          </p:spPr>
        </p:pic>
        <p:pic>
          <p:nvPicPr>
            <p:cNvPr id="474122" name="Picture 10" descr="https://media.springernature.com/w200/springer-static/cover-hires/journal/41559/3/11">
              <a:extLst>
                <a:ext uri="{FF2B5EF4-FFF2-40B4-BE49-F238E27FC236}">
                  <a16:creationId xmlns:a16="http://schemas.microsoft.com/office/drawing/2014/main" id="{91810518-A7F5-43BE-BD3D-D3C9D5EA08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7856" y="2642073"/>
              <a:ext cx="1187995" cy="1628923"/>
            </a:xfrm>
            <a:prstGeom prst="rect">
              <a:avLst/>
            </a:prstGeom>
            <a:noFill/>
            <a:extLst>
              <a:ext uri="{909E8E84-426E-40DD-AFC4-6F175D3DCCD1}">
                <a14:hiddenFill xmlns:a14="http://schemas.microsoft.com/office/drawing/2010/main">
                  <a:solidFill>
                    <a:srgbClr val="FFFFFF"/>
                  </a:solidFill>
                </a14:hiddenFill>
              </a:ext>
            </a:extLst>
          </p:spPr>
        </p:pic>
        <p:pic>
          <p:nvPicPr>
            <p:cNvPr id="474118" name="Picture 6" descr="Applications in Plant Sciences">
              <a:extLst>
                <a:ext uri="{FF2B5EF4-FFF2-40B4-BE49-F238E27FC236}">
                  <a16:creationId xmlns:a16="http://schemas.microsoft.com/office/drawing/2014/main" id="{3796A9C6-A620-46E6-B8ED-347C808985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0316" y="2642073"/>
              <a:ext cx="1211314" cy="1628923"/>
            </a:xfrm>
            <a:prstGeom prst="rect">
              <a:avLst/>
            </a:prstGeom>
            <a:noFill/>
            <a:extLst>
              <a:ext uri="{909E8E84-426E-40DD-AFC4-6F175D3DCCD1}">
                <a14:hiddenFill xmlns:a14="http://schemas.microsoft.com/office/drawing/2010/main">
                  <a:solidFill>
                    <a:srgbClr val="FFFFFF"/>
                  </a:solidFill>
                </a14:hiddenFill>
              </a:ext>
            </a:extLst>
          </p:spPr>
        </p:pic>
        <p:pic>
          <p:nvPicPr>
            <p:cNvPr id="474128" name="Picture 16" descr="Cover image">
              <a:extLst>
                <a:ext uri="{FF2B5EF4-FFF2-40B4-BE49-F238E27FC236}">
                  <a16:creationId xmlns:a16="http://schemas.microsoft.com/office/drawing/2014/main" id="{85C3F61E-0DA8-4ABE-9FAC-A620EC9359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8549" y="2642557"/>
              <a:ext cx="1196310" cy="1628922"/>
            </a:xfrm>
            <a:prstGeom prst="rect">
              <a:avLst/>
            </a:prstGeom>
            <a:noFill/>
            <a:extLst>
              <a:ext uri="{909E8E84-426E-40DD-AFC4-6F175D3DCCD1}">
                <a14:hiddenFill xmlns:a14="http://schemas.microsoft.com/office/drawing/2010/main">
                  <a:solidFill>
                    <a:srgbClr val="FFFFFF"/>
                  </a:solidFill>
                </a14:hiddenFill>
              </a:ext>
            </a:extLst>
          </p:spPr>
        </p:pic>
        <p:pic>
          <p:nvPicPr>
            <p:cNvPr id="474132" name="Picture 20" descr="Cover image Forest Ecology and Management">
              <a:extLst>
                <a:ext uri="{FF2B5EF4-FFF2-40B4-BE49-F238E27FC236}">
                  <a16:creationId xmlns:a16="http://schemas.microsoft.com/office/drawing/2014/main" id="{354FD6D8-B263-47BB-B501-C95D6F5FA88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70922" y="923967"/>
              <a:ext cx="1151966" cy="1589456"/>
            </a:xfrm>
            <a:prstGeom prst="rect">
              <a:avLst/>
            </a:prstGeom>
            <a:noFill/>
            <a:extLst>
              <a:ext uri="{909E8E84-426E-40DD-AFC4-6F175D3DCCD1}">
                <a14:hiddenFill xmlns:a14="http://schemas.microsoft.com/office/drawing/2010/main">
                  <a:solidFill>
                    <a:srgbClr val="FFFFFF"/>
                  </a:solidFill>
                </a14:hiddenFill>
              </a:ext>
            </a:extLst>
          </p:spPr>
        </p:pic>
        <p:pic>
          <p:nvPicPr>
            <p:cNvPr id="474136" name="Picture 24" descr="Publication cover image">
              <a:extLst>
                <a:ext uri="{FF2B5EF4-FFF2-40B4-BE49-F238E27FC236}">
                  <a16:creationId xmlns:a16="http://schemas.microsoft.com/office/drawing/2014/main" id="{548722E4-4620-446A-AB0C-83133240E3B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52428" y="922252"/>
              <a:ext cx="1167090" cy="15911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8B9B05E-7BAA-4CD3-9D13-75FD49A45F9C}"/>
                </a:ext>
              </a:extLst>
            </p:cNvPr>
            <p:cNvPicPr>
              <a:picLocks noChangeAspect="1"/>
            </p:cNvPicPr>
            <p:nvPr/>
          </p:nvPicPr>
          <p:blipFill rotWithShape="1">
            <a:blip r:embed="rId10"/>
            <a:srcRect l="17501" t="18517" r="67499" b="17568"/>
            <a:stretch/>
          </p:blipFill>
          <p:spPr>
            <a:xfrm>
              <a:off x="9509162" y="893578"/>
              <a:ext cx="1191410" cy="1619845"/>
            </a:xfrm>
            <a:prstGeom prst="rect">
              <a:avLst/>
            </a:prstGeom>
          </p:spPr>
        </p:pic>
        <p:pic>
          <p:nvPicPr>
            <p:cNvPr id="1026" name="Picture 2" descr="PLOS Computational Biology: One Year of PLoS Computational Biology">
              <a:extLst>
                <a:ext uri="{FF2B5EF4-FFF2-40B4-BE49-F238E27FC236}">
                  <a16:creationId xmlns:a16="http://schemas.microsoft.com/office/drawing/2014/main" id="{7EEDA79E-575F-41F9-AC7A-D7DF98F5ED8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12532" y="922251"/>
              <a:ext cx="1161646" cy="15690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pplied Soil Ecology | Journal | ScienceDirect.com by Elsevier">
              <a:extLst>
                <a:ext uri="{FF2B5EF4-FFF2-40B4-BE49-F238E27FC236}">
                  <a16:creationId xmlns:a16="http://schemas.microsoft.com/office/drawing/2014/main" id="{FA7B17DA-56DE-414E-8A65-2EF729AFB9A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12532" y="4421766"/>
              <a:ext cx="1146937" cy="162892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50F3A758-0C37-482B-9D2B-FFAF53C9ECE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45885" y="4421766"/>
              <a:ext cx="1173633" cy="162892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Go to journal home page - Remote Sensing of Environment">
              <a:extLst>
                <a:ext uri="{FF2B5EF4-FFF2-40B4-BE49-F238E27FC236}">
                  <a16:creationId xmlns:a16="http://schemas.microsoft.com/office/drawing/2014/main" id="{1D0D2FA6-7C2C-4AA7-8B6B-858C02B7D7C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433874" y="4421765"/>
              <a:ext cx="1221693" cy="162892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BG cover">
              <a:extLst>
                <a:ext uri="{FF2B5EF4-FFF2-40B4-BE49-F238E27FC236}">
                  <a16:creationId xmlns:a16="http://schemas.microsoft.com/office/drawing/2014/main" id="{79B4CA26-47C9-49DD-B49E-CD7D7FE4976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460815" y="4399646"/>
              <a:ext cx="1262161" cy="165104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Up Arrow 2">
            <a:extLst>
              <a:ext uri="{FF2B5EF4-FFF2-40B4-BE49-F238E27FC236}">
                <a16:creationId xmlns:a16="http://schemas.microsoft.com/office/drawing/2014/main" id="{6CB69B0E-BF7F-934B-BA18-FC3E73D430EF}"/>
              </a:ext>
            </a:extLst>
          </p:cNvPr>
          <p:cNvSpPr/>
          <p:nvPr/>
        </p:nvSpPr>
        <p:spPr bwMode="auto">
          <a:xfrm>
            <a:off x="4271772" y="4929989"/>
            <a:ext cx="291548" cy="460065"/>
          </a:xfrm>
          <a:prstGeom prst="upArrow">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10242" name="Picture 2" descr="     View Vol. 468 No. 2: 28 October 2020&#10;    ">
            <a:extLst>
              <a:ext uri="{FF2B5EF4-FFF2-40B4-BE49-F238E27FC236}">
                <a16:creationId xmlns:a16="http://schemas.microsoft.com/office/drawing/2014/main" id="{6B0E54A4-FBB9-0447-B6C0-DFFA9C91A081}"/>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5090" b="5540"/>
          <a:stretch/>
        </p:blipFill>
        <p:spPr bwMode="auto">
          <a:xfrm>
            <a:off x="6361626" y="1001762"/>
            <a:ext cx="1196310" cy="15690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4" name="Chart 23">
            <a:extLst>
              <a:ext uri="{FF2B5EF4-FFF2-40B4-BE49-F238E27FC236}">
                <a16:creationId xmlns:a16="http://schemas.microsoft.com/office/drawing/2014/main" id="{E1CAD0BE-595E-4D77-A21E-C7C42F7AEDE5}"/>
              </a:ext>
            </a:extLst>
          </p:cNvPr>
          <p:cNvGraphicFramePr>
            <a:graphicFrameLocks/>
          </p:cNvGraphicFramePr>
          <p:nvPr>
            <p:extLst>
              <p:ext uri="{D42A27DB-BD31-4B8C-83A1-F6EECF244321}">
                <p14:modId xmlns:p14="http://schemas.microsoft.com/office/powerpoint/2010/main" val="4171061007"/>
              </p:ext>
            </p:extLst>
          </p:nvPr>
        </p:nvGraphicFramePr>
        <p:xfrm>
          <a:off x="597402" y="1001763"/>
          <a:ext cx="5119244" cy="3928226"/>
        </p:xfrm>
        <a:graphic>
          <a:graphicData uri="http://schemas.openxmlformats.org/drawingml/2006/chart">
            <c:chart xmlns:c="http://schemas.openxmlformats.org/drawingml/2006/chart" xmlns:r="http://schemas.openxmlformats.org/officeDocument/2006/relationships" r:id="rId17"/>
          </a:graphicData>
        </a:graphic>
      </p:graphicFrame>
    </p:spTree>
    <p:extLst>
      <p:ext uri="{BB962C8B-B14F-4D97-AF65-F5344CB8AC3E}">
        <p14:creationId xmlns:p14="http://schemas.microsoft.com/office/powerpoint/2010/main" val="1161649553"/>
      </p:ext>
    </p:extLst>
  </p:cSld>
  <p:clrMapOvr>
    <a:masterClrMapping/>
  </p:clrMapOvr>
  <mc:AlternateContent xmlns:mc="http://schemas.openxmlformats.org/markup-compatibility/2006" xmlns:p14="http://schemas.microsoft.com/office/powerpoint/2010/main">
    <mc:Choice Requires="p14">
      <p:transition spd="slow" p14:dur="2000" advTm="16109"/>
    </mc:Choice>
    <mc:Fallback xmlns="">
      <p:transition spd="slow" advTm="16109"/>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efault Theme">
  <a:themeElements>
    <a:clrScheme name="Custom 1">
      <a:dk1>
        <a:srgbClr val="424242"/>
      </a:dk1>
      <a:lt1>
        <a:sysClr val="window" lastClr="FFFFFF"/>
      </a:lt1>
      <a:dk2>
        <a:srgbClr val="004280"/>
      </a:dk2>
      <a:lt2>
        <a:srgbClr val="D2D2D2"/>
      </a:lt2>
      <a:accent1>
        <a:srgbClr val="0076BE"/>
      </a:accent1>
      <a:accent2>
        <a:srgbClr val="DF6420"/>
      </a:accent2>
      <a:accent3>
        <a:srgbClr val="73B564"/>
      </a:accent3>
      <a:accent4>
        <a:srgbClr val="FAA41A"/>
      </a:accent4>
      <a:accent5>
        <a:srgbClr val="83389B"/>
      </a:accent5>
      <a:accent6>
        <a:srgbClr val="424242"/>
      </a:accent6>
      <a:hlink>
        <a:srgbClr val="004280"/>
      </a:hlink>
      <a:folHlink>
        <a:srgbClr val="005EB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rotWithShape="0">
          <a:gsLst>
            <a:gs pos="0">
              <a:srgbClr val="EAEAEA"/>
            </a:gs>
            <a:gs pos="100000">
              <a:schemeClr val="bg2"/>
            </a:gs>
          </a:gsLst>
          <a:lin ang="5400000" scaled="1"/>
        </a:gradFill>
        <a:ln w="12700" cap="flat" cmpd="sng" algn="ctr">
          <a:solidFill>
            <a:srgbClr val="40404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charset="0"/>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Custom 1">
      <a:dk1>
        <a:srgbClr val="424242"/>
      </a:dk1>
      <a:lt1>
        <a:sysClr val="window" lastClr="FFFFFF"/>
      </a:lt1>
      <a:dk2>
        <a:srgbClr val="004280"/>
      </a:dk2>
      <a:lt2>
        <a:srgbClr val="D2D2D2"/>
      </a:lt2>
      <a:accent1>
        <a:srgbClr val="0076BE"/>
      </a:accent1>
      <a:accent2>
        <a:srgbClr val="DF6420"/>
      </a:accent2>
      <a:accent3>
        <a:srgbClr val="73B564"/>
      </a:accent3>
      <a:accent4>
        <a:srgbClr val="FAA41A"/>
      </a:accent4>
      <a:accent5>
        <a:srgbClr val="83389B"/>
      </a:accent5>
      <a:accent6>
        <a:srgbClr val="424242"/>
      </a:accent6>
      <a:hlink>
        <a:srgbClr val="004280"/>
      </a:hlink>
      <a:folHlink>
        <a:srgbClr val="005EB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ustom 1">
      <a:dk1>
        <a:srgbClr val="424242"/>
      </a:dk1>
      <a:lt1>
        <a:sysClr val="window" lastClr="FFFFFF"/>
      </a:lt1>
      <a:dk2>
        <a:srgbClr val="004280"/>
      </a:dk2>
      <a:lt2>
        <a:srgbClr val="D2D2D2"/>
      </a:lt2>
      <a:accent1>
        <a:srgbClr val="0076BE"/>
      </a:accent1>
      <a:accent2>
        <a:srgbClr val="DF6420"/>
      </a:accent2>
      <a:accent3>
        <a:srgbClr val="73B564"/>
      </a:accent3>
      <a:accent4>
        <a:srgbClr val="FAA41A"/>
      </a:accent4>
      <a:accent5>
        <a:srgbClr val="83389B"/>
      </a:accent5>
      <a:accent6>
        <a:srgbClr val="424242"/>
      </a:accent6>
      <a:hlink>
        <a:srgbClr val="004280"/>
      </a:hlink>
      <a:folHlink>
        <a:srgbClr val="005EB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iteScience xmlns="eadd324d-daf4-4b2b-9216-3dcc0e6242e8" xsi:nil="true"/>
    <DocumentType xmlns="eadd324d-daf4-4b2b-9216-3dcc0e6242e8" xsi:nil="true"/>
    <Site xmlns="eadd324d-daf4-4b2b-9216-3dcc0e6242e8">All</Site>
    <ScienceSystem xmlns="eadd324d-daf4-4b2b-9216-3dcc0e6242e8" xsi:nil="true"/>
    <Domain xmlns="eadd324d-daf4-4b2b-9216-3dcc0e6242e8">All</Domain>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C14FEFA61C3424CA6764188A092CDC3" ma:contentTypeVersion="7" ma:contentTypeDescription="Create a new document." ma:contentTypeScope="" ma:versionID="f7b425f9df3d5f833d80f331e61023de">
  <xsd:schema xmlns:xsd="http://www.w3.org/2001/XMLSchema" xmlns:xs="http://www.w3.org/2001/XMLSchema" xmlns:p="http://schemas.microsoft.com/office/2006/metadata/properties" xmlns:ns2="eadd324d-daf4-4b2b-9216-3dcc0e6242e8" targetNamespace="http://schemas.microsoft.com/office/2006/metadata/properties" ma:root="true" ma:fieldsID="83e7709ebf6d6a3c9049596b0ccc6ea9" ns2:_="">
    <xsd:import namespace="eadd324d-daf4-4b2b-9216-3dcc0e6242e8"/>
    <xsd:element name="properties">
      <xsd:complexType>
        <xsd:sequence>
          <xsd:element name="documentManagement">
            <xsd:complexType>
              <xsd:all>
                <xsd:element ref="ns2:Domain" minOccurs="0"/>
                <xsd:element ref="ns2:ScienceSystem" minOccurs="0"/>
                <xsd:element ref="ns2:SiteScience" minOccurs="0"/>
                <xsd:element ref="ns2:DocumentType" minOccurs="0"/>
                <xsd:element ref="ns2:Site" minOccurs="0"/>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dd324d-daf4-4b2b-9216-3dcc0e6242e8" elementFormDefault="qualified">
    <xsd:import namespace="http://schemas.microsoft.com/office/2006/documentManagement/types"/>
    <xsd:import namespace="http://schemas.microsoft.com/office/infopath/2007/PartnerControls"/>
    <xsd:element name="Domain" ma:index="8" nillable="true" ma:displayName="Domain" ma:default="All" ma:format="Dropdown" ma:internalName="Domain">
      <xsd:simpleType>
        <xsd:restriction base="dms:Choice">
          <xsd:enumeration value="All"/>
          <xsd:enumeration value="D01"/>
          <xsd:enumeration value="D02"/>
          <xsd:enumeration value="D03"/>
          <xsd:enumeration value="D04"/>
          <xsd:enumeration value="D05"/>
          <xsd:enumeration value="D06"/>
          <xsd:enumeration value="D07"/>
          <xsd:enumeration value="D08"/>
          <xsd:enumeration value="D09"/>
          <xsd:enumeration value="D10-D13"/>
          <xsd:enumeration value="D11"/>
          <xsd:enumeration value="D12"/>
          <xsd:enumeration value="D14"/>
          <xsd:enumeration value="D15"/>
          <xsd:enumeration value="D16"/>
          <xsd:enumeration value="D17"/>
          <xsd:enumeration value="D18-D19"/>
          <xsd:enumeration value="D20"/>
          <xsd:enumeration value="HQ"/>
        </xsd:restriction>
      </xsd:simpleType>
    </xsd:element>
    <xsd:element name="ScienceSystem" ma:index="9" nillable="true" ma:displayName="Science system" ma:format="Dropdown" ma:internalName="ScienceSystem">
      <xsd:simpleType>
        <xsd:restriction base="dms:Choice">
          <xsd:enumeration value="AOP"/>
          <xsd:enumeration value="Empty"/>
          <xsd:enumeration value="IS"/>
          <xsd:enumeration value="Multiple"/>
          <xsd:enumeration value="OS"/>
        </xsd:restriction>
      </xsd:simpleType>
    </xsd:element>
    <xsd:element name="SiteScience" ma:index="10" nillable="true" ma:displayName="Site science" ma:format="Dropdown" ma:internalName="SiteScience">
      <xsd:simpleType>
        <xsd:restriction base="dms:Choice">
          <xsd:enumeration value="Airborne"/>
          <xsd:enumeration value="Aquatic"/>
          <xsd:enumeration value="Empty"/>
          <xsd:enumeration value="Multiple"/>
          <xsd:enumeration value="Terrestrial"/>
        </xsd:restriction>
      </xsd:simpleType>
    </xsd:element>
    <xsd:element name="DocumentType" ma:index="11" nillable="true" ma:displayName="Document type" ma:format="Dropdown" ma:internalName="DocumentType">
      <xsd:simpleType>
        <xsd:restriction base="dms:Choice">
          <xsd:enumeration value="Brochure"/>
          <xsd:enumeration value="Handout/flyer"/>
          <xsd:enumeration value="Poster"/>
          <xsd:enumeration value="Presentation"/>
          <xsd:enumeration value="Recruitment"/>
        </xsd:restriction>
      </xsd:simpleType>
    </xsd:element>
    <xsd:element name="Site" ma:index="12" nillable="true" ma:displayName="Site" ma:default="All" ma:format="Dropdown" ma:internalName="Site">
      <xsd:simpleType>
        <xsd:restriction base="dms:Choice">
          <xsd:enumeration value="All"/>
          <xsd:enumeration value="ABBY"/>
          <xsd:enumeration value="ARIK"/>
          <xsd:enumeration value="BARC"/>
          <xsd:enumeration value="BARR"/>
          <xsd:enumeration value="BART"/>
          <xsd:enumeration value="BIGC"/>
          <xsd:enumeration value="BLAN"/>
          <xsd:enumeration value="BLDE"/>
          <xsd:enumeration value="BLUE"/>
          <xsd:enumeration value="BLWA"/>
          <xsd:enumeration value="BONA"/>
          <xsd:enumeration value="CARI"/>
          <xsd:enumeration value="CLBJ"/>
          <xsd:enumeration value="COMO"/>
          <xsd:enumeration value="CPER"/>
          <xsd:enumeration value="CRAM"/>
          <xsd:enumeration value="CUPE"/>
          <xsd:enumeration value="DCFS"/>
          <xsd:enumeration value="DEJU"/>
          <xsd:enumeration value="DELA"/>
          <xsd:enumeration value="DSNY"/>
          <xsd:enumeration value="FLNT"/>
          <xsd:enumeration value="GRSM"/>
          <xsd:enumeration value="GUAN"/>
          <xsd:enumeration value="GUIL"/>
          <xsd:enumeration value="HARV"/>
          <xsd:enumeration value="HQ"/>
          <xsd:enumeration value="HEAL"/>
          <xsd:enumeration value="HOPB"/>
          <xsd:enumeration value="JERC"/>
          <xsd:enumeration value="JORN"/>
          <xsd:enumeration value="KING"/>
          <xsd:enumeration value="KONA"/>
          <xsd:enumeration value="KONZ"/>
          <xsd:enumeration value="LAJA"/>
          <xsd:enumeration value="LECO"/>
          <xsd:enumeration value="LENO"/>
          <xsd:enumeration value="LEWI"/>
          <xsd:enumeration value="LIRO"/>
          <xsd:enumeration value="MART"/>
          <xsd:enumeration value="MAYF"/>
          <xsd:enumeration value="MCDI"/>
          <xsd:enumeration value="MCRA"/>
          <xsd:enumeration value="MLBS"/>
          <xsd:enumeration value="MOAB"/>
          <xsd:enumeration value="NIWO"/>
          <xsd:enumeration value="NOGP"/>
          <xsd:enumeration value="OAES"/>
          <xsd:enumeration value="OKSR"/>
          <xsd:enumeration value="OLAA"/>
          <xsd:enumeration value="ONAQ"/>
          <xsd:enumeration value="ORNL"/>
          <xsd:enumeration value="OSBS"/>
          <xsd:enumeration value="POSE"/>
          <xsd:enumeration value="PRIN"/>
          <xsd:enumeration value="PRLA"/>
          <xsd:enumeration value="PRPO"/>
          <xsd:enumeration value="REDB"/>
          <xsd:enumeration value="RMNP"/>
          <xsd:enumeration value="SCBI"/>
          <xsd:enumeration value="SERC"/>
          <xsd:enumeration value="SJER"/>
          <xsd:enumeration value="SOAP"/>
          <xsd:enumeration value="SRER"/>
          <xsd:enumeration value="STEI"/>
          <xsd:enumeration value="STER"/>
          <xsd:enumeration value="SUGG"/>
          <xsd:enumeration value="SYCA"/>
          <xsd:enumeration value="TALL"/>
          <xsd:enumeration value="TEAK"/>
          <xsd:enumeration value="TECR"/>
          <xsd:enumeration value="TOMB"/>
          <xsd:enumeration value="TOOK"/>
          <xsd:enumeration value="TOOL"/>
          <xsd:enumeration value="TREE"/>
          <xsd:enumeration value="UKFS"/>
          <xsd:enumeration value="UNDE"/>
          <xsd:enumeration value="WALK"/>
          <xsd:enumeration value="WLOU"/>
          <xsd:enumeration value="WOOD"/>
          <xsd:enumeration value="WREF"/>
          <xsd:enumeration value="YELL"/>
        </xsd:restrictio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0237F6-FBF1-4B7A-BDB9-192A3C61C5DA}">
  <ds:schemaRefs>
    <ds:schemaRef ds:uri="http://schemas.microsoft.com/office/2006/metadata/properties"/>
    <ds:schemaRef ds:uri="http://schemas.microsoft.com/office/infopath/2007/PartnerControls"/>
    <ds:schemaRef ds:uri="eadd324d-daf4-4b2b-9216-3dcc0e6242e8"/>
  </ds:schemaRefs>
</ds:datastoreItem>
</file>

<file path=customXml/itemProps2.xml><?xml version="1.0" encoding="utf-8"?>
<ds:datastoreItem xmlns:ds="http://schemas.openxmlformats.org/officeDocument/2006/customXml" ds:itemID="{5532A360-8A1D-456A-A6D7-5332F3E9DD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dd324d-daf4-4b2b-9216-3dcc0e6242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6E10B68-36F6-4D0C-9496-45D0346CF07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12346</TotalTime>
  <Words>3841</Words>
  <Application>Microsoft Office PowerPoint</Application>
  <PresentationFormat>Widescreen</PresentationFormat>
  <Paragraphs>296</Paragraphs>
  <Slides>22</Slides>
  <Notes>19</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1" baseType="lpstr">
      <vt:lpstr>Arial</vt:lpstr>
      <vt:lpstr>Calibri</vt:lpstr>
      <vt:lpstr>Franklin Gothic Medium Cond</vt:lpstr>
      <vt:lpstr>Inter</vt:lpstr>
      <vt:lpstr>Times New Roman</vt:lpstr>
      <vt:lpstr>Wingdings</vt:lpstr>
      <vt:lpstr>YouTube Noto</vt:lpstr>
      <vt:lpstr>Default Theme</vt:lpstr>
      <vt:lpstr>think-cell Slide</vt:lpstr>
      <vt:lpstr>NEON Overview Slides</vt:lpstr>
      <vt:lpstr>National Ecological Observatory Network (NEON)</vt:lpstr>
      <vt:lpstr>Why is NEON important for ecology?</vt:lpstr>
      <vt:lpstr>NEON is a distributed Observatory across the U.S.</vt:lpstr>
      <vt:lpstr>How we collect data and samples</vt:lpstr>
      <vt:lpstr>How we collect data and samples</vt:lpstr>
      <vt:lpstr>PowerPoint Presentation</vt:lpstr>
      <vt:lpstr>Data portal: data.neonscience.org </vt:lpstr>
      <vt:lpstr>Research enabled by NEON data &amp; specimens</vt:lpstr>
      <vt:lpstr>Standardized protocols</vt:lpstr>
      <vt:lpstr>NEON specimens &amp; samples: NEON Biorepository </vt:lpstr>
      <vt:lpstr>Enhance your science with NEON infrastructure  </vt:lpstr>
      <vt:lpstr> </vt:lpstr>
      <vt:lpstr>NEON data are linked</vt:lpstr>
      <vt:lpstr>Data for climate change</vt:lpstr>
      <vt:lpstr>Data that spans natural disasters</vt:lpstr>
      <vt:lpstr>Data that spans natural disasters</vt:lpstr>
      <vt:lpstr>Fast response: MDPs to study ecological disturbances</vt:lpstr>
      <vt:lpstr>Data for land use management</vt:lpstr>
      <vt:lpstr>Partnerships &amp; Collaborations across the sciences</vt:lpstr>
      <vt:lpstr>Sample Analysis   ~30 Partners</vt:lpstr>
      <vt:lpstr>PowerPoint Presentation</vt:lpstr>
    </vt:vector>
  </TitlesOfParts>
  <Company>Battelle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Title of Presentation</dc:title>
  <dc:creator>www.wizkit.com</dc:creator>
  <cp:lastModifiedBy>Zoe Gentes (US)</cp:lastModifiedBy>
  <cp:revision>548</cp:revision>
  <dcterms:created xsi:type="dcterms:W3CDTF">2014-03-04T19:43:17Z</dcterms:created>
  <dcterms:modified xsi:type="dcterms:W3CDTF">2022-06-30T03:19:06Z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izKit Template Type">
    <vt:lpwstr>Widescreen</vt:lpwstr>
  </property>
  <property fmtid="{D5CDD505-2E9C-101B-9397-08002B2CF9AE}" pid="3" name="WizKit Template Version">
    <vt:i4>5</vt:i4>
  </property>
  <property fmtid="{D5CDD505-2E9C-101B-9397-08002B2CF9AE}" pid="4" name="ContentTypeId">
    <vt:lpwstr>0x010100CC14FEFA61C3424CA6764188A092CDC3</vt:lpwstr>
  </property>
  <property fmtid="{D5CDD505-2E9C-101B-9397-08002B2CF9AE}" pid="5" name="Order">
    <vt:r8>2700</vt:r8>
  </property>
  <property fmtid="{D5CDD505-2E9C-101B-9397-08002B2CF9AE}" pid="6" name="xd_Signature">
    <vt:bool>false</vt:bool>
  </property>
  <property fmtid="{D5CDD505-2E9C-101B-9397-08002B2CF9AE}" pid="7" name="xd_ProgID">
    <vt:lpwstr/>
  </property>
  <property fmtid="{D5CDD505-2E9C-101B-9397-08002B2CF9AE}" pid="8" name="_SourceUrl">
    <vt:lpwstr/>
  </property>
  <property fmtid="{D5CDD505-2E9C-101B-9397-08002B2CF9AE}" pid="9" name="_SharedFileIndex">
    <vt:lpwstr/>
  </property>
  <property fmtid="{D5CDD505-2E9C-101B-9397-08002B2CF9AE}" pid="10" name="ComplianceAssetId">
    <vt:lpwstr/>
  </property>
  <property fmtid="{D5CDD505-2E9C-101B-9397-08002B2CF9AE}" pid="11" name="TemplateUrl">
    <vt:lpwstr/>
  </property>
</Properties>
</file>