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38"/>
  </p:notesMasterIdLst>
  <p:handoutMasterIdLst>
    <p:handoutMasterId r:id="rId39"/>
  </p:handoutMasterIdLst>
  <p:sldIdLst>
    <p:sldId id="287" r:id="rId5"/>
    <p:sldId id="322" r:id="rId6"/>
    <p:sldId id="291" r:id="rId7"/>
    <p:sldId id="319" r:id="rId8"/>
    <p:sldId id="296" r:id="rId9"/>
    <p:sldId id="295" r:id="rId10"/>
    <p:sldId id="318" r:id="rId11"/>
    <p:sldId id="298" r:id="rId12"/>
    <p:sldId id="299" r:id="rId13"/>
    <p:sldId id="300" r:id="rId14"/>
    <p:sldId id="301" r:id="rId15"/>
    <p:sldId id="302" r:id="rId16"/>
    <p:sldId id="320" r:id="rId17"/>
    <p:sldId id="321" r:id="rId18"/>
    <p:sldId id="328" r:id="rId19"/>
    <p:sldId id="329" r:id="rId20"/>
    <p:sldId id="330" r:id="rId21"/>
    <p:sldId id="331" r:id="rId22"/>
    <p:sldId id="333" r:id="rId23"/>
    <p:sldId id="334" r:id="rId24"/>
    <p:sldId id="332" r:id="rId25"/>
    <p:sldId id="323" r:id="rId26"/>
    <p:sldId id="303" r:id="rId27"/>
    <p:sldId id="309" r:id="rId28"/>
    <p:sldId id="307" r:id="rId29"/>
    <p:sldId id="311" r:id="rId30"/>
    <p:sldId id="316" r:id="rId31"/>
    <p:sldId id="314" r:id="rId32"/>
    <p:sldId id="325" r:id="rId33"/>
    <p:sldId id="324" r:id="rId34"/>
    <p:sldId id="313" r:id="rId35"/>
    <p:sldId id="315" r:id="rId36"/>
    <p:sldId id="279"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cess NEON Data" id="{2E0ED3A0-9029-C24A-AF49-D438D8811D41}">
          <p14:sldIdLst>
            <p14:sldId id="287"/>
            <p14:sldId id="322"/>
          </p14:sldIdLst>
        </p14:section>
        <p14:section name="Discover NEON Data" id="{69A8D143-3220-EC49-A843-0BE11B8DA5DB}">
          <p14:sldIdLst>
            <p14:sldId id="291"/>
            <p14:sldId id="319"/>
            <p14:sldId id="296"/>
          </p14:sldIdLst>
        </p14:section>
        <p14:section name="Explore and Download NEON Data" id="{A5340C78-7531-7148-886B-4FD9D8056BA0}">
          <p14:sldIdLst>
            <p14:sldId id="295"/>
            <p14:sldId id="318"/>
            <p14:sldId id="298"/>
            <p14:sldId id="299"/>
            <p14:sldId id="300"/>
            <p14:sldId id="301"/>
            <p14:sldId id="302"/>
            <p14:sldId id="320"/>
            <p14:sldId id="321"/>
          </p14:sldIdLst>
        </p14:section>
        <p14:section name="Special Cases for Downloading Data" id="{4AAF4624-4BD9-3F49-B954-2C533D35B7F6}">
          <p14:sldIdLst>
            <p14:sldId id="328"/>
            <p14:sldId id="329"/>
            <p14:sldId id="330"/>
            <p14:sldId id="331"/>
            <p14:sldId id="333"/>
            <p14:sldId id="334"/>
            <p14:sldId id="332"/>
          </p14:sldIdLst>
        </p14:section>
        <p14:section name="Understand Downloaded Data Structure" id="{6C6DB8AF-18D4-484D-96C3-5A49DAB2EE23}">
          <p14:sldIdLst>
            <p14:sldId id="323"/>
            <p14:sldId id="303"/>
            <p14:sldId id="309"/>
            <p14:sldId id="307"/>
          </p14:sldIdLst>
        </p14:section>
        <p14:section name="Additional Useful Pages" id="{4C783BDD-279D-9B40-A06C-EFC580CAF7B1}">
          <p14:sldIdLst>
            <p14:sldId id="311"/>
            <p14:sldId id="316"/>
            <p14:sldId id="314"/>
            <p14:sldId id="325"/>
            <p14:sldId id="324"/>
            <p14:sldId id="313"/>
            <p14:sldId id="315"/>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Jones Patterson" initials="MJP" lastIdx="1" clrIdx="0">
    <p:extLst>
      <p:ext uri="{19B8F6BF-5375-455C-9EA6-DF929625EA0E}">
        <p15:presenceInfo xmlns:p15="http://schemas.microsoft.com/office/powerpoint/2012/main" userId="S::mjones01@battelleecology.org::e5b818f4-342e-468a-b1c3-0632974bea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24242"/>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37" autoAdjust="0"/>
    <p:restoredTop sz="80193" autoAdjust="0"/>
  </p:normalViewPr>
  <p:slideViewPr>
    <p:cSldViewPr snapToGrid="0" showGuides="1">
      <p:cViewPr varScale="1">
        <p:scale>
          <a:sx n="128" d="100"/>
          <a:sy n="128" d="100"/>
        </p:scale>
        <p:origin x="1008" y="168"/>
      </p:cViewPr>
      <p:guideLst/>
    </p:cSldViewPr>
  </p:slideViewPr>
  <p:outlineViewPr>
    <p:cViewPr>
      <p:scale>
        <a:sx n="33" d="100"/>
        <a:sy n="33" d="100"/>
      </p:scale>
      <p:origin x="0" y="-588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5" d="100"/>
          <a:sy n="85" d="100"/>
        </p:scale>
        <p:origin x="2340"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383D55-1D8E-47F0-8407-8CF902454C52}" type="datetimeFigureOut">
              <a:rPr lang="en-US" smtClean="0"/>
              <a:t>2/6/20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D73952-53CB-4D8F-B858-71DE4FE97A36}" type="slidenum">
              <a:rPr lang="en-US" smtClean="0"/>
              <a:t>‹#›</a:t>
            </a:fld>
            <a:endParaRPr lang="en-US" dirty="0"/>
          </a:p>
        </p:txBody>
      </p:sp>
    </p:spTree>
    <p:extLst>
      <p:ext uri="{BB962C8B-B14F-4D97-AF65-F5344CB8AC3E}">
        <p14:creationId xmlns:p14="http://schemas.microsoft.com/office/powerpoint/2010/main" val="3521092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C5454E-9E81-4C99-A91B-42C07507225A}" type="datetimeFigureOut">
              <a:rPr lang="en-US" smtClean="0"/>
              <a:t>2/6/20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37934-768C-4C37-BAD1-E522F3AEBAF7}" type="slidenum">
              <a:rPr lang="en-US" smtClean="0"/>
              <a:t>‹#›</a:t>
            </a:fld>
            <a:endParaRPr lang="en-US" dirty="0"/>
          </a:p>
        </p:txBody>
      </p:sp>
    </p:spTree>
    <p:extLst>
      <p:ext uri="{BB962C8B-B14F-4D97-AF65-F5344CB8AC3E}">
        <p14:creationId xmlns:p14="http://schemas.microsoft.com/office/powerpoint/2010/main" val="257597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data.neonscience.org/file-naming-convention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henocam.sr.unh.edu/webcam/abou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eonscience.org/data/about-data/data-polici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ata.neonscience.org/data-products/explor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guide walks viewers through how to access data through the NEON data portal and a few related resources for working with NEON data.  The NEON data portal remains in dynamic development. </a:t>
            </a:r>
            <a:r>
              <a:rPr lang="en-US" sz="1200" b="0" i="0" u="none" strike="noStrike" kern="1200" dirty="0">
                <a:solidFill>
                  <a:schemeClr val="tx1"/>
                </a:solidFill>
                <a:effectLst/>
                <a:latin typeface="+mn-lt"/>
                <a:ea typeface="+mn-ea"/>
                <a:cs typeface="+mn-cs"/>
              </a:rPr>
              <a:t>This photographic guide will be regularly updated. If the data portal you are viewing does not match this guide, please check for an updated version.</a:t>
            </a:r>
          </a:p>
          <a:p>
            <a:r>
              <a:rPr lang="en-US" dirty="0"/>
              <a:t>The guide is laid out to be followed sequentially from starting on the </a:t>
            </a:r>
            <a:r>
              <a:rPr lang="en-US" dirty="0" err="1"/>
              <a:t>NEONScience.org</a:t>
            </a:r>
            <a:r>
              <a:rPr lang="en-US" dirty="0"/>
              <a:t> website to downloading data to your computer. After this sequence additional slides are provided that provide details on other pages or topics of interest to data users. </a:t>
            </a:r>
          </a:p>
        </p:txBody>
      </p:sp>
      <p:sp>
        <p:nvSpPr>
          <p:cNvPr id="4" name="Slide Number Placeholder 3"/>
          <p:cNvSpPr>
            <a:spLocks noGrp="1"/>
          </p:cNvSpPr>
          <p:nvPr>
            <p:ph type="sldNum" sz="quarter" idx="10"/>
          </p:nvPr>
        </p:nvSpPr>
        <p:spPr/>
        <p:txBody>
          <a:bodyPr/>
          <a:lstStyle/>
          <a:p>
            <a:fld id="{AA537934-768C-4C37-BAD1-E522F3AEBAF7}" type="slidenum">
              <a:rPr lang="en-US" smtClean="0"/>
              <a:t>1</a:t>
            </a:fld>
            <a:endParaRPr lang="en-US" dirty="0"/>
          </a:p>
        </p:txBody>
      </p:sp>
    </p:spTree>
    <p:extLst>
      <p:ext uri="{BB962C8B-B14F-4D97-AF65-F5344CB8AC3E}">
        <p14:creationId xmlns:p14="http://schemas.microsoft.com/office/powerpoint/2010/main" val="3742815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view the availability of NEON data as an overall summary or by site, state, or domain.  A given site, state, or domain will only appear if it is available for at least one month for that data product. If you are only interested in data from select locations, you can click on those locations here to select them for download or you can do that in the next step. </a:t>
            </a:r>
          </a:p>
          <a:p>
            <a:endParaRPr lang="en-US" dirty="0"/>
          </a:p>
          <a:p>
            <a:r>
              <a:rPr lang="en-US" dirty="0"/>
              <a:t>If you are interested in only specific locations, you will need to know the four-letter code for these sites.  These can easily be looked up on the field site map (https://</a:t>
            </a:r>
            <a:r>
              <a:rPr lang="en-US" dirty="0" err="1"/>
              <a:t>www.neonscience.org</a:t>
            </a:r>
            <a:r>
              <a:rPr lang="en-US" dirty="0"/>
              <a:t>/field-sites/field-sites-map) or list (https://</a:t>
            </a:r>
            <a:r>
              <a:rPr lang="en-US" dirty="0" err="1"/>
              <a:t>www.neonscience.org</a:t>
            </a:r>
            <a:r>
              <a:rPr lang="en-US" dirty="0"/>
              <a:t>/field-sites/field-sites-map/list). </a:t>
            </a:r>
          </a:p>
        </p:txBody>
      </p:sp>
      <p:sp>
        <p:nvSpPr>
          <p:cNvPr id="4" name="Slide Number Placeholder 3"/>
          <p:cNvSpPr>
            <a:spLocks noGrp="1"/>
          </p:cNvSpPr>
          <p:nvPr>
            <p:ph type="sldNum" sz="quarter" idx="5"/>
          </p:nvPr>
        </p:nvSpPr>
        <p:spPr/>
        <p:txBody>
          <a:bodyPr/>
          <a:lstStyle/>
          <a:p>
            <a:fld id="{AA537934-768C-4C37-BAD1-E522F3AEBAF7}" type="slidenum">
              <a:rPr lang="en-US" smtClean="0"/>
              <a:t>10</a:t>
            </a:fld>
            <a:endParaRPr lang="en-US" dirty="0"/>
          </a:p>
        </p:txBody>
      </p:sp>
    </p:spTree>
    <p:extLst>
      <p:ext uri="{BB962C8B-B14F-4D97-AF65-F5344CB8AC3E}">
        <p14:creationId xmlns:p14="http://schemas.microsoft.com/office/powerpoint/2010/main" val="3852907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Download Data when ready to configure your data set to download. You can only configure and download one data product at a time in the data portal. </a:t>
            </a:r>
          </a:p>
          <a:p>
            <a:endParaRPr lang="en-US" dirty="0"/>
          </a:p>
          <a:p>
            <a:r>
              <a:rPr lang="en-US" dirty="0"/>
              <a:t>There are a few data products, primarily </a:t>
            </a:r>
            <a:r>
              <a:rPr lang="en-US" dirty="0" err="1"/>
              <a:t>phenocam</a:t>
            </a:r>
            <a:r>
              <a:rPr lang="en-US" dirty="0"/>
              <a:t> data, that cannot currently be downloaded from the Explore Data page. When you select “Download Data” for these data products, you will be reverted to the previous explore data page. For details on how to configure this data for download, see the slide “Configure AOP data for Download” or “Configure Data Hosted by Partner”. </a:t>
            </a:r>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11</a:t>
            </a:fld>
            <a:endParaRPr lang="en-US" dirty="0"/>
          </a:p>
        </p:txBody>
      </p:sp>
    </p:spTree>
    <p:extLst>
      <p:ext uri="{BB962C8B-B14F-4D97-AF65-F5344CB8AC3E}">
        <p14:creationId xmlns:p14="http://schemas.microsoft.com/office/powerpoint/2010/main" val="287232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select “Download Data” on the Explore Data page, a pop up window will appear where you will configure your data set. </a:t>
            </a:r>
          </a:p>
        </p:txBody>
      </p:sp>
      <p:sp>
        <p:nvSpPr>
          <p:cNvPr id="4" name="Slide Number Placeholder 3"/>
          <p:cNvSpPr>
            <a:spLocks noGrp="1"/>
          </p:cNvSpPr>
          <p:nvPr>
            <p:ph type="sldNum" sz="quarter" idx="5"/>
          </p:nvPr>
        </p:nvSpPr>
        <p:spPr/>
        <p:txBody>
          <a:bodyPr/>
          <a:lstStyle/>
          <a:p>
            <a:fld id="{AA537934-768C-4C37-BAD1-E522F3AEBAF7}" type="slidenum">
              <a:rPr lang="en-US" smtClean="0"/>
              <a:t>12</a:t>
            </a:fld>
            <a:endParaRPr lang="en-US" dirty="0"/>
          </a:p>
        </p:txBody>
      </p:sp>
    </p:spTree>
    <p:extLst>
      <p:ext uri="{BB962C8B-B14F-4D97-AF65-F5344CB8AC3E}">
        <p14:creationId xmlns:p14="http://schemas.microsoft.com/office/powerpoint/2010/main" val="376909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Include documents? This will provide PDFs of related documents (User Guides, Protocols, Algorithm Theoretical Basis Documents, </a:t>
            </a:r>
            <a:r>
              <a:rPr lang="en-US" dirty="0" err="1"/>
              <a:t>etc</a:t>
            </a:r>
            <a:r>
              <a:rPr lang="en-US" dirty="0"/>
              <a:t>) in the folder that you are downloading. We recommend you do this on the initial download of a data product so that you readily have this important information for use while using NEON data. All related documents can also be found on the Documents tab of each Data Product Details page (see slide for more details). </a:t>
            </a:r>
          </a:p>
          <a:p>
            <a:pPr marL="171450" indent="-171450">
              <a:buFont typeface="Arial" panose="020B0604020202020204" pitchFamily="34" charset="0"/>
              <a:buChar char="•"/>
            </a:pPr>
            <a:r>
              <a:rPr lang="en-US" dirty="0"/>
              <a:t>Basic vs Expanded Data Type?  Basic data include an overall data flag for the overall quality of the data. The expanded data types have additional data tables and data flags regarding specific processing steps or data control analyses. For research purposes, you will likely want the expanded package.  For educational or initial data exploratory, the basic package is likely sufficient.  </a:t>
            </a:r>
          </a:p>
          <a:p>
            <a:endParaRPr lang="en-US" dirty="0"/>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13</a:t>
            </a:fld>
            <a:endParaRPr lang="en-US" dirty="0"/>
          </a:p>
        </p:txBody>
      </p:sp>
    </p:spTree>
    <p:extLst>
      <p:ext uri="{BB962C8B-B14F-4D97-AF65-F5344CB8AC3E}">
        <p14:creationId xmlns:p14="http://schemas.microsoft.com/office/powerpoint/2010/main" val="3794084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Given the timeframe and types of data collected, NEON data product packages can quickly become very, very large.  We recommend always checking the estimated download size BEFORE starting any download.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Please cite NEON data in your work – it helps NEON to sustain our funding to continue to provide you with high-quality data!</a:t>
            </a:r>
          </a:p>
          <a:p>
            <a:endParaRPr lang="en-US" dirty="0"/>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14</a:t>
            </a:fld>
            <a:endParaRPr lang="en-US" dirty="0"/>
          </a:p>
        </p:txBody>
      </p:sp>
    </p:spTree>
    <p:extLst>
      <p:ext uri="{BB962C8B-B14F-4D97-AF65-F5344CB8AC3E}">
        <p14:creationId xmlns:p14="http://schemas.microsoft.com/office/powerpoint/2010/main" val="356812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go through some special cases for downloading NEON data</a:t>
            </a:r>
          </a:p>
        </p:txBody>
      </p:sp>
      <p:sp>
        <p:nvSpPr>
          <p:cNvPr id="4" name="Slide Number Placeholder 3"/>
          <p:cNvSpPr>
            <a:spLocks noGrp="1"/>
          </p:cNvSpPr>
          <p:nvPr>
            <p:ph type="sldNum" sz="quarter" idx="5"/>
          </p:nvPr>
        </p:nvSpPr>
        <p:spPr/>
        <p:txBody>
          <a:bodyPr/>
          <a:lstStyle/>
          <a:p>
            <a:fld id="{AA537934-768C-4C37-BAD1-E522F3AEBAF7}" type="slidenum">
              <a:rPr lang="en-US" smtClean="0"/>
              <a:t>15</a:t>
            </a:fld>
            <a:endParaRPr lang="en-US" dirty="0"/>
          </a:p>
        </p:txBody>
      </p:sp>
    </p:spTree>
    <p:extLst>
      <p:ext uri="{BB962C8B-B14F-4D97-AF65-F5344CB8AC3E}">
        <p14:creationId xmlns:p14="http://schemas.microsoft.com/office/powerpoint/2010/main" val="3110414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our AOP datasets may be VERY LARGE! Start by downloading one at a time. We recommend downloading these files programmatically, however, you may want to explore a small subset of the data by downloading through the portal.</a:t>
            </a:r>
          </a:p>
          <a:p>
            <a:endParaRPr lang="en-US" dirty="0"/>
          </a:p>
          <a:p>
            <a:r>
              <a:rPr lang="en-US" dirty="0"/>
              <a:t>Select Download Data when ready to configure your data set to download. You can only configure and download one data product at a time in the data portal. </a:t>
            </a:r>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16</a:t>
            </a:fld>
            <a:endParaRPr lang="en-US" dirty="0"/>
          </a:p>
        </p:txBody>
      </p:sp>
    </p:spTree>
    <p:extLst>
      <p:ext uri="{BB962C8B-B14F-4D97-AF65-F5344CB8AC3E}">
        <p14:creationId xmlns:p14="http://schemas.microsoft.com/office/powerpoint/2010/main" val="59470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specify the particular data that you are looking for – here we show an example using the ‘Site’ interface for View Availability.</a:t>
            </a:r>
          </a:p>
          <a:p>
            <a:endParaRPr lang="en-US" dirty="0"/>
          </a:p>
          <a:p>
            <a:r>
              <a:rPr lang="en-US" dirty="0"/>
              <a:t>Note that our AOP datasets may be VERY LARGE! Start by downloading one at a time. </a:t>
            </a:r>
          </a:p>
        </p:txBody>
      </p:sp>
      <p:sp>
        <p:nvSpPr>
          <p:cNvPr id="4" name="Slide Number Placeholder 3"/>
          <p:cNvSpPr>
            <a:spLocks noGrp="1"/>
          </p:cNvSpPr>
          <p:nvPr>
            <p:ph type="sldNum" sz="quarter" idx="5"/>
          </p:nvPr>
        </p:nvSpPr>
        <p:spPr/>
        <p:txBody>
          <a:bodyPr/>
          <a:lstStyle/>
          <a:p>
            <a:fld id="{AA537934-768C-4C37-BAD1-E522F3AEBAF7}" type="slidenum">
              <a:rPr lang="en-US" smtClean="0"/>
              <a:t>17</a:t>
            </a:fld>
            <a:endParaRPr lang="en-US" dirty="0"/>
          </a:p>
        </p:txBody>
      </p:sp>
    </p:spTree>
    <p:extLst>
      <p:ext uri="{BB962C8B-B14F-4D97-AF65-F5344CB8AC3E}">
        <p14:creationId xmlns:p14="http://schemas.microsoft.com/office/powerpoint/2010/main" val="4065819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we see that there are 92 individual files available for ABBY in 2019., including the readme .txt file, for a total of 348 MB.</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file name also specifies location, using the UTM zone’s easting and northing for the lower left corner of the tile. See more information about file naming conventions here: </a:t>
            </a:r>
            <a:r>
              <a:rPr lang="en-US" dirty="0">
                <a:hlinkClick r:id="rId3"/>
              </a:rPr>
              <a:t>data.neonscience.org/file-naming-conventions </a:t>
            </a: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18</a:t>
            </a:fld>
            <a:endParaRPr lang="en-US" dirty="0"/>
          </a:p>
        </p:txBody>
      </p:sp>
    </p:spTree>
    <p:extLst>
      <p:ext uri="{BB962C8B-B14F-4D97-AF65-F5344CB8AC3E}">
        <p14:creationId xmlns:p14="http://schemas.microsoft.com/office/powerpoint/2010/main" val="2222217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Include documents? This will provide PDFs of related documents (User Guides, Protocols, Algorithm Theoretical Basis Documents, etc.) in the folder that you are downloading. We recommend you do this on the initial download of a data product so that you readily have this important information for use while using NEON data. All related documents can also be found on the Documents tab of each Data Product Details page (see slide for more details). </a:t>
            </a:r>
          </a:p>
          <a:p>
            <a:pPr marL="171450" indent="-171450">
              <a:buFont typeface="Arial" panose="020B0604020202020204" pitchFamily="34" charset="0"/>
              <a:buChar char="•"/>
            </a:pPr>
            <a:r>
              <a:rPr lang="en-US" dirty="0"/>
              <a:t>Basic vs Expanded Data Type?  AOP does not have separate ‘Basic’ or ‘Expanded’ package types, so you will not be prompted as per the instructions above.</a:t>
            </a:r>
          </a:p>
          <a:p>
            <a:endParaRPr lang="en-US" dirty="0"/>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19</a:t>
            </a:fld>
            <a:endParaRPr lang="en-US" dirty="0"/>
          </a:p>
        </p:txBody>
      </p:sp>
    </p:spTree>
    <p:extLst>
      <p:ext uri="{BB962C8B-B14F-4D97-AF65-F5344CB8AC3E}">
        <p14:creationId xmlns:p14="http://schemas.microsoft.com/office/powerpoint/2010/main" val="357422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37934-768C-4C37-BAD1-E522F3AEBAF7}" type="slidenum">
              <a:rPr lang="en-US" smtClean="0"/>
              <a:t>2</a:t>
            </a:fld>
            <a:endParaRPr lang="en-US" dirty="0"/>
          </a:p>
        </p:txBody>
      </p:sp>
    </p:spTree>
    <p:extLst>
      <p:ext uri="{BB962C8B-B14F-4D97-AF65-F5344CB8AC3E}">
        <p14:creationId xmlns:p14="http://schemas.microsoft.com/office/powerpoint/2010/main" val="508804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37934-768C-4C37-BAD1-E522F3AEBAF7}" type="slidenum">
              <a:rPr lang="en-US" smtClean="0"/>
              <a:t>20</a:t>
            </a:fld>
            <a:endParaRPr lang="en-US" dirty="0"/>
          </a:p>
        </p:txBody>
      </p:sp>
    </p:spTree>
    <p:extLst>
      <p:ext uri="{BB962C8B-B14F-4D97-AF65-F5344CB8AC3E}">
        <p14:creationId xmlns:p14="http://schemas.microsoft.com/office/powerpoint/2010/main" val="97671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err="1"/>
              <a:t>Phenocam</a:t>
            </a:r>
            <a:r>
              <a:rPr lang="en-US" dirty="0"/>
              <a:t> Data are provided through the </a:t>
            </a:r>
            <a:r>
              <a:rPr lang="en-US" dirty="0" err="1"/>
              <a:t>PhenoCam</a:t>
            </a:r>
            <a:r>
              <a:rPr lang="en-US" dirty="0"/>
              <a:t> Project: </a:t>
            </a:r>
            <a:r>
              <a:rPr lang="en-US" dirty="0">
                <a:hlinkClick r:id="rId3"/>
              </a:rPr>
              <a:t>https://phenocam.sr.unh.edu/webcam/about/</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Links on the Download Data process will link you directly to their portal. </a:t>
            </a:r>
          </a:p>
          <a:p>
            <a:endParaRPr lang="en-US" dirty="0"/>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21</a:t>
            </a:fld>
            <a:endParaRPr lang="en-US" dirty="0"/>
          </a:p>
        </p:txBody>
      </p:sp>
    </p:spTree>
    <p:extLst>
      <p:ext uri="{BB962C8B-B14F-4D97-AF65-F5344CB8AC3E}">
        <p14:creationId xmlns:p14="http://schemas.microsoft.com/office/powerpoint/2010/main" val="1247294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537934-768C-4C37-BAD1-E522F3AEBAF7}" type="slidenum">
              <a:rPr lang="en-US" smtClean="0"/>
              <a:t>22</a:t>
            </a:fld>
            <a:endParaRPr lang="en-US" dirty="0"/>
          </a:p>
        </p:txBody>
      </p:sp>
    </p:spTree>
    <p:extLst>
      <p:ext uri="{BB962C8B-B14F-4D97-AF65-F5344CB8AC3E}">
        <p14:creationId xmlns:p14="http://schemas.microsoft.com/office/powerpoint/2010/main" val="283762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will download to your default download location (likely your Downloads folder). </a:t>
            </a:r>
          </a:p>
          <a:p>
            <a:endParaRPr lang="en-US" dirty="0"/>
          </a:p>
          <a:p>
            <a:r>
              <a:rPr lang="en-US" dirty="0"/>
              <a:t>Most NEON data products are delivered as compressed (zipped) .csv files. Other formats include .hdf5, .</a:t>
            </a:r>
            <a:r>
              <a:rPr lang="en-US" dirty="0" err="1"/>
              <a:t>tif</a:t>
            </a:r>
            <a:r>
              <a:rPr lang="en-US" dirty="0"/>
              <a:t>, and .</a:t>
            </a:r>
            <a:r>
              <a:rPr lang="en-US" dirty="0" err="1"/>
              <a:t>kmz</a:t>
            </a:r>
            <a:r>
              <a:rPr lang="en-US" dirty="0"/>
              <a:t>. These next few slides only pertain to the data products delivered compressed with data in .csv files. For all compressed files, view them by uncompressing. </a:t>
            </a:r>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23</a:t>
            </a:fld>
            <a:endParaRPr lang="en-US" dirty="0"/>
          </a:p>
        </p:txBody>
      </p:sp>
    </p:spTree>
    <p:extLst>
      <p:ext uri="{BB962C8B-B14F-4D97-AF65-F5344CB8AC3E}">
        <p14:creationId xmlns:p14="http://schemas.microsoft.com/office/powerpoint/2010/main" val="2124624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0"/>
              </a:spcAft>
              <a:buFont typeface="Arial" panose="020B0604020202020204" pitchFamily="34" charset="0"/>
              <a:buChar char="•"/>
            </a:pPr>
            <a:r>
              <a:rPr lang="en-US" sz="2000" dirty="0"/>
              <a:t>Included documentation (if selected)</a:t>
            </a:r>
          </a:p>
          <a:p>
            <a:pPr marL="742950" lvl="1" indent="-285750">
              <a:spcAft>
                <a:spcPts val="0"/>
              </a:spcAft>
              <a:buFont typeface="Arial" panose="020B0604020202020204" pitchFamily="34" charset="0"/>
              <a:buChar char="•"/>
            </a:pPr>
            <a:r>
              <a:rPr lang="en-US" sz="1800" dirty="0"/>
              <a:t>The User Guide, Protocol, etc. – Exact files vary by data product. All files can also be found on the Data Product Details page. </a:t>
            </a:r>
          </a:p>
          <a:p>
            <a:pPr marL="742950" lvl="1" indent="-285750">
              <a:spcAft>
                <a:spcPts val="0"/>
              </a:spcAft>
              <a:buFont typeface="Arial" panose="020B0604020202020204" pitchFamily="34" charset="0"/>
              <a:buChar char="•"/>
            </a:pPr>
            <a:r>
              <a:rPr lang="en-US" sz="1800" dirty="0"/>
              <a:t>Information in the User Guide is specifically designed to help users work with NEON data. </a:t>
            </a:r>
          </a:p>
          <a:p>
            <a:pPr marL="342900" indent="-342900">
              <a:spcAft>
                <a:spcPts val="0"/>
              </a:spcAft>
              <a:buFont typeface="Arial" panose="020B0604020202020204" pitchFamily="34" charset="0"/>
              <a:buChar char="•"/>
            </a:pPr>
            <a:r>
              <a:rPr lang="en-US" sz="2000" dirty="0"/>
              <a:t>Validation file</a:t>
            </a:r>
          </a:p>
          <a:p>
            <a:pPr marL="742950" lvl="1" indent="-285750">
              <a:spcAft>
                <a:spcPts val="0"/>
              </a:spcAft>
              <a:buFont typeface="Arial" panose="020B0604020202020204" pitchFamily="34" charset="0"/>
              <a:buChar char="•"/>
            </a:pPr>
            <a:r>
              <a:rPr lang="en-US" sz="1800" dirty="0"/>
              <a:t>Contains the machine readable data processing rules – </a:t>
            </a:r>
          </a:p>
          <a:p>
            <a:pPr marL="342900" indent="-342900">
              <a:spcAft>
                <a:spcPts val="0"/>
              </a:spcAft>
              <a:buFont typeface="Arial" panose="020B0604020202020204" pitchFamily="34" charset="0"/>
              <a:buChar char="•"/>
            </a:pPr>
            <a:r>
              <a:rPr lang="en-US" sz="2000" dirty="0"/>
              <a:t>EML (.xml) file</a:t>
            </a:r>
          </a:p>
          <a:p>
            <a:pPr marL="742950" lvl="1" indent="-285750">
              <a:spcAft>
                <a:spcPts val="0"/>
              </a:spcAft>
              <a:buFont typeface="Arial" panose="020B0604020202020204" pitchFamily="34" charset="0"/>
              <a:buChar char="•"/>
            </a:pPr>
            <a:r>
              <a:rPr lang="en-US" sz="1800" dirty="0"/>
              <a:t>Machine readable metadata file. </a:t>
            </a:r>
            <a:r>
              <a:rPr lang="en-US" sz="1200" b="0" i="0" kern="1200" dirty="0">
                <a:solidFill>
                  <a:schemeClr val="tx1"/>
                </a:solidFill>
                <a:effectLst/>
                <a:latin typeface="+mn-lt"/>
                <a:ea typeface="+mn-ea"/>
                <a:cs typeface="+mn-cs"/>
              </a:rPr>
              <a:t>More about EML at NEON (http://</a:t>
            </a:r>
            <a:r>
              <a:rPr lang="en-US" sz="1200" b="0" i="0" kern="1200" dirty="0" err="1">
                <a:solidFill>
                  <a:schemeClr val="tx1"/>
                </a:solidFill>
                <a:effectLst/>
                <a:latin typeface="+mn-lt"/>
                <a:ea typeface="+mn-ea"/>
                <a:cs typeface="+mn-cs"/>
              </a:rPr>
              <a:t>data.neonscience.org</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faq</a:t>
            </a:r>
            <a:r>
              <a:rPr lang="en-US" sz="1200" b="0" i="0" kern="1200" dirty="0">
                <a:solidFill>
                  <a:schemeClr val="tx1"/>
                </a:solidFill>
                <a:effectLst/>
                <a:latin typeface="+mn-lt"/>
                <a:ea typeface="+mn-ea"/>
                <a:cs typeface="+mn-cs"/>
              </a:rPr>
              <a:t>) and KNB (http://</a:t>
            </a:r>
            <a:r>
              <a:rPr lang="en-US" sz="1200" b="0" i="0" kern="1200" dirty="0" err="1">
                <a:solidFill>
                  <a:schemeClr val="tx1"/>
                </a:solidFill>
                <a:effectLst/>
                <a:latin typeface="+mn-lt"/>
                <a:ea typeface="+mn-ea"/>
                <a:cs typeface="+mn-cs"/>
              </a:rPr>
              <a:t>ecogrid.ecoinformatics.org</a:t>
            </a:r>
            <a:r>
              <a:rPr lang="en-US" sz="1200" b="0" i="0" kern="1200" dirty="0">
                <a:solidFill>
                  <a:schemeClr val="tx1"/>
                </a:solidFill>
                <a:effectLst/>
                <a:latin typeface="+mn-lt"/>
                <a:ea typeface="+mn-ea"/>
                <a:cs typeface="+mn-cs"/>
              </a:rPr>
              <a:t>/external//</a:t>
            </a:r>
            <a:r>
              <a:rPr lang="en-US" sz="1200" b="0" i="0" kern="1200" dirty="0" err="1">
                <a:solidFill>
                  <a:schemeClr val="tx1"/>
                </a:solidFill>
                <a:effectLst/>
                <a:latin typeface="+mn-lt"/>
                <a:ea typeface="+mn-ea"/>
                <a:cs typeface="+mn-cs"/>
              </a:rPr>
              <a:t>emlparser</a:t>
            </a:r>
            <a:r>
              <a:rPr lang="en-US" sz="1200" b="0" i="0" kern="1200" dirty="0">
                <a:solidFill>
                  <a:schemeClr val="tx1"/>
                </a:solidFill>
                <a:effectLst/>
                <a:latin typeface="+mn-lt"/>
                <a:ea typeface="+mn-ea"/>
                <a:cs typeface="+mn-cs"/>
              </a:rPr>
              <a:t>/docs/</a:t>
            </a:r>
            <a:r>
              <a:rPr lang="en-US" sz="1200" b="0" i="0" kern="1200" dirty="0" err="1">
                <a:solidFill>
                  <a:schemeClr val="tx1"/>
                </a:solidFill>
                <a:effectLst/>
                <a:latin typeface="+mn-lt"/>
                <a:ea typeface="+mn-ea"/>
                <a:cs typeface="+mn-cs"/>
              </a:rPr>
              <a:t>index.html</a:t>
            </a:r>
            <a:r>
              <a:rPr lang="en-US" sz="1200" b="0" i="0" kern="1200" dirty="0">
                <a:solidFill>
                  <a:schemeClr val="tx1"/>
                </a:solidFill>
                <a:effectLst/>
                <a:latin typeface="+mn-lt"/>
                <a:ea typeface="+mn-ea"/>
                <a:cs typeface="+mn-cs"/>
              </a:rPr>
              <a:t>). </a:t>
            </a:r>
          </a:p>
          <a:p>
            <a:pPr marL="342900" lvl="0" indent="-342900">
              <a:spcAft>
                <a:spcPts val="0"/>
              </a:spcAft>
              <a:buFont typeface="Arial" panose="020B0604020202020204" pitchFamily="34" charset="0"/>
              <a:buChar char="•"/>
            </a:pPr>
            <a:r>
              <a:rPr lang="en-US" sz="2000" dirty="0"/>
              <a:t>Readme file</a:t>
            </a:r>
          </a:p>
          <a:p>
            <a:pPr marL="742950" lvl="1" indent="-285750">
              <a:spcAft>
                <a:spcPts val="0"/>
              </a:spcAft>
              <a:buFont typeface="Arial" panose="020B0604020202020204" pitchFamily="34" charset="0"/>
              <a:buChar char="•"/>
            </a:pPr>
            <a:r>
              <a:rPr lang="en-US" sz="1800" dirty="0"/>
              <a:t>Important information on the data product and includes information on the specific download. </a:t>
            </a:r>
          </a:p>
          <a:p>
            <a:pPr marL="342900" indent="-342900">
              <a:spcAft>
                <a:spcPts val="0"/>
              </a:spcAft>
              <a:buFont typeface="Arial" panose="020B0604020202020204" pitchFamily="34" charset="0"/>
              <a:buChar char="•"/>
            </a:pPr>
            <a:r>
              <a:rPr lang="en-US" sz="2000" dirty="0"/>
              <a:t>Data table(s)</a:t>
            </a:r>
            <a:r>
              <a:rPr lang="en-US" dirty="0"/>
              <a:t> </a:t>
            </a:r>
          </a:p>
          <a:p>
            <a:pPr marL="742950" lvl="1" indent="-285750">
              <a:spcAft>
                <a:spcPts val="0"/>
              </a:spcAft>
              <a:buFont typeface="Arial" panose="020B0604020202020204" pitchFamily="34" charset="0"/>
              <a:buChar char="•"/>
            </a:pPr>
            <a:r>
              <a:rPr lang="en-US" sz="1800" dirty="0"/>
              <a:t>One or more related .csv files </a:t>
            </a:r>
          </a:p>
          <a:p>
            <a:pPr marL="342900" indent="-342900">
              <a:spcAft>
                <a:spcPts val="0"/>
              </a:spcAft>
              <a:buFont typeface="Arial" panose="020B0604020202020204" pitchFamily="34" charset="0"/>
              <a:buChar char="•"/>
            </a:pPr>
            <a:r>
              <a:rPr lang="en-US" sz="2000" dirty="0"/>
              <a:t>Variables file</a:t>
            </a:r>
          </a:p>
          <a:p>
            <a:pPr marL="742950" lvl="1" indent="-285750">
              <a:spcAft>
                <a:spcPts val="0"/>
              </a:spcAft>
              <a:buFont typeface="Arial" panose="020B0604020202020204" pitchFamily="34" charset="0"/>
              <a:buChar char="•"/>
            </a:pPr>
            <a:r>
              <a:rPr lang="en-US" sz="1800" dirty="0"/>
              <a:t>Lists which variables are found in which data table. This can be very useful for figuring out how to link the related data tables.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24</a:t>
            </a:fld>
            <a:endParaRPr lang="en-US" dirty="0"/>
          </a:p>
        </p:txBody>
      </p:sp>
    </p:spTree>
    <p:extLst>
      <p:ext uri="{BB962C8B-B14F-4D97-AF65-F5344CB8AC3E}">
        <p14:creationId xmlns:p14="http://schemas.microsoft.com/office/powerpoint/2010/main" val="370207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When downloaded from the portal, data come in site by month files. We know that it is difficult to work with all these separate files, so NEON provides the </a:t>
            </a:r>
            <a:r>
              <a:rPr lang="en-US" dirty="0" err="1"/>
              <a:t>neonUtilities</a:t>
            </a:r>
            <a:r>
              <a:rPr lang="en-US" dirty="0"/>
              <a:t> R package which contains the </a:t>
            </a:r>
            <a:r>
              <a:rPr lang="en-US" dirty="0" err="1"/>
              <a:t>stackByTable</a:t>
            </a:r>
            <a:r>
              <a:rPr lang="en-US" dirty="0"/>
              <a:t> function to combine the files so that you only have one of each type for all dates and sites. </a:t>
            </a:r>
          </a:p>
          <a:p>
            <a:pPr marL="0" indent="0">
              <a:buNone/>
            </a:pPr>
            <a:endParaRPr lang="en-US" dirty="0"/>
          </a:p>
          <a:p>
            <a:r>
              <a:rPr lang="en-US" dirty="0"/>
              <a:t>Tools to help you use this tool: </a:t>
            </a:r>
          </a:p>
          <a:p>
            <a:pPr marL="171450" indent="-171450">
              <a:buFont typeface="Arial" panose="020B0604020202020204" pitchFamily="34" charset="0"/>
              <a:buChar char="•"/>
            </a:pPr>
            <a:r>
              <a:rPr lang="en-US" dirty="0"/>
              <a:t>Not an R user? No worries, we have a super simple script for beginners: https://</a:t>
            </a:r>
            <a:r>
              <a:rPr lang="en-US" dirty="0" err="1"/>
              <a:t>www.neonscience.org</a:t>
            </a:r>
            <a:r>
              <a:rPr lang="en-US" dirty="0"/>
              <a:t>/resources/code-resources (scroll down to Super Easy R Script to download)</a:t>
            </a:r>
          </a:p>
          <a:p>
            <a:pPr marL="171450" indent="-171450">
              <a:buFont typeface="Arial" panose="020B0604020202020204" pitchFamily="34" charset="0"/>
              <a:buChar char="•"/>
            </a:pPr>
            <a:r>
              <a:rPr lang="en-US" dirty="0"/>
              <a:t>Prefer to use Python and not R? Not a problem, follow these directions to use the R package functionality within Python: https://</a:t>
            </a:r>
            <a:r>
              <a:rPr lang="en-US" dirty="0" err="1"/>
              <a:t>www.neonscience.org</a:t>
            </a:r>
            <a:r>
              <a:rPr lang="en-US" dirty="0"/>
              <a:t>/neon-utilities-python. </a:t>
            </a:r>
          </a:p>
          <a:p>
            <a:pPr marL="171450" indent="-171450">
              <a:buFont typeface="Arial" panose="020B0604020202020204" pitchFamily="34" charset="0"/>
              <a:buChar char="•"/>
            </a:pPr>
            <a:r>
              <a:rPr lang="en-US" dirty="0"/>
              <a:t>Want to learn about the many tools that </a:t>
            </a:r>
            <a:r>
              <a:rPr lang="en-US" dirty="0" err="1"/>
              <a:t>neonUtililities</a:t>
            </a:r>
            <a:r>
              <a:rPr lang="en-US" dirty="0"/>
              <a:t> has to offer for working with NEON data?  This data tutorial is for </a:t>
            </a:r>
            <a:r>
              <a:rPr lang="en-US" dirty="0" err="1"/>
              <a:t>you:https</a:t>
            </a:r>
            <a:r>
              <a:rPr lang="en-US" dirty="0"/>
              <a:t>://</a:t>
            </a:r>
            <a:r>
              <a:rPr lang="en-US" dirty="0" err="1"/>
              <a:t>www.neonscience.org</a:t>
            </a:r>
            <a:r>
              <a:rPr lang="en-US" dirty="0"/>
              <a:t>/</a:t>
            </a:r>
            <a:r>
              <a:rPr lang="en-US" dirty="0" err="1"/>
              <a:t>neonDataStackR</a:t>
            </a:r>
            <a:r>
              <a:rPr lang="en-US" dirty="0"/>
              <a:t>.  </a:t>
            </a:r>
          </a:p>
          <a:p>
            <a:pPr marL="0" indent="0">
              <a:buNone/>
            </a:pPr>
            <a:endParaRPr lang="en-US" dirty="0"/>
          </a:p>
          <a:p>
            <a:pPr marL="0" indent="0">
              <a:buNone/>
            </a:pPr>
            <a:r>
              <a:rPr lang="en-US" dirty="0"/>
              <a:t>This concludes the sequential series of slides to explore, download and access NEON data. </a:t>
            </a:r>
          </a:p>
        </p:txBody>
      </p:sp>
      <p:sp>
        <p:nvSpPr>
          <p:cNvPr id="4" name="Slide Number Placeholder 3"/>
          <p:cNvSpPr>
            <a:spLocks noGrp="1"/>
          </p:cNvSpPr>
          <p:nvPr>
            <p:ph type="sldNum" sz="quarter" idx="5"/>
          </p:nvPr>
        </p:nvSpPr>
        <p:spPr/>
        <p:txBody>
          <a:bodyPr/>
          <a:lstStyle/>
          <a:p>
            <a:fld id="{AA537934-768C-4C37-BAD1-E522F3AEBAF7}" type="slidenum">
              <a:rPr lang="en-US" smtClean="0"/>
              <a:t>25</a:t>
            </a:fld>
            <a:endParaRPr lang="en-US" dirty="0"/>
          </a:p>
        </p:txBody>
      </p:sp>
    </p:spTree>
    <p:extLst>
      <p:ext uri="{BB962C8B-B14F-4D97-AF65-F5344CB8AC3E}">
        <p14:creationId xmlns:p14="http://schemas.microsoft.com/office/powerpoint/2010/main" val="3223209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go through steps to access additional information about the NEON data.</a:t>
            </a:r>
          </a:p>
        </p:txBody>
      </p:sp>
      <p:sp>
        <p:nvSpPr>
          <p:cNvPr id="4" name="Slide Number Placeholder 3"/>
          <p:cNvSpPr>
            <a:spLocks noGrp="1"/>
          </p:cNvSpPr>
          <p:nvPr>
            <p:ph type="sldNum" sz="quarter" idx="5"/>
          </p:nvPr>
        </p:nvSpPr>
        <p:spPr/>
        <p:txBody>
          <a:bodyPr/>
          <a:lstStyle/>
          <a:p>
            <a:fld id="{AA537934-768C-4C37-BAD1-E522F3AEBAF7}" type="slidenum">
              <a:rPr lang="en-US" smtClean="0"/>
              <a:t>26</a:t>
            </a:fld>
            <a:endParaRPr lang="en-US" dirty="0"/>
          </a:p>
        </p:txBody>
      </p:sp>
    </p:spTree>
    <p:extLst>
      <p:ext uri="{BB962C8B-B14F-4D97-AF65-F5344CB8AC3E}">
        <p14:creationId xmlns:p14="http://schemas.microsoft.com/office/powerpoint/2010/main" val="3176741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guide primarily discusses how to access NEON data from the data portal.  However, data can also be accessed programmatically using several tools.  For more question, please use our Contact Us form:</a:t>
            </a:r>
          </a:p>
          <a:p>
            <a:pPr marL="171450" indent="-171450">
              <a:buFont typeface="Arial" panose="020B0604020202020204" pitchFamily="34" charset="0"/>
              <a:buChar char="•"/>
            </a:pPr>
            <a:r>
              <a:rPr lang="en-US" dirty="0"/>
              <a:t>General NEON questions: https://</a:t>
            </a:r>
            <a:r>
              <a:rPr lang="en-US" dirty="0" err="1"/>
              <a:t>www.neonscience.org</a:t>
            </a:r>
            <a:r>
              <a:rPr lang="en-US" dirty="0"/>
              <a:t>/observatory/contact-us</a:t>
            </a:r>
          </a:p>
          <a:p>
            <a:pPr marL="171450" indent="-171450">
              <a:buFont typeface="Arial" panose="020B0604020202020204" pitchFamily="34" charset="0"/>
              <a:buChar char="•"/>
            </a:pPr>
            <a:r>
              <a:rPr lang="en-US" dirty="0"/>
              <a:t>Data portal/API specific questions:  http://</a:t>
            </a:r>
            <a:r>
              <a:rPr lang="en-US" dirty="0" err="1"/>
              <a:t>data.neonscience.org</a:t>
            </a:r>
            <a:r>
              <a:rPr lang="en-US" dirty="0"/>
              <a:t>/feedback </a:t>
            </a:r>
          </a:p>
        </p:txBody>
      </p:sp>
      <p:sp>
        <p:nvSpPr>
          <p:cNvPr id="4" name="Slide Number Placeholder 3"/>
          <p:cNvSpPr>
            <a:spLocks noGrp="1"/>
          </p:cNvSpPr>
          <p:nvPr>
            <p:ph type="sldNum" sz="quarter" idx="5"/>
          </p:nvPr>
        </p:nvSpPr>
        <p:spPr/>
        <p:txBody>
          <a:bodyPr/>
          <a:lstStyle/>
          <a:p>
            <a:fld id="{AA537934-768C-4C37-BAD1-E522F3AEBAF7}" type="slidenum">
              <a:rPr lang="en-US" smtClean="0"/>
              <a:t>27</a:t>
            </a:fld>
            <a:endParaRPr lang="en-US" dirty="0"/>
          </a:p>
        </p:txBody>
      </p:sp>
    </p:spTree>
    <p:extLst>
      <p:ext uri="{BB962C8B-B14F-4D97-AF65-F5344CB8AC3E}">
        <p14:creationId xmlns:p14="http://schemas.microsoft.com/office/powerpoint/2010/main" val="1297425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make your NEON account by signing in to the data portal using the button on the top-right corner of your screen.</a:t>
            </a:r>
          </a:p>
        </p:txBody>
      </p:sp>
      <p:sp>
        <p:nvSpPr>
          <p:cNvPr id="4" name="Slide Number Placeholder 3"/>
          <p:cNvSpPr>
            <a:spLocks noGrp="1"/>
          </p:cNvSpPr>
          <p:nvPr>
            <p:ph type="sldNum" sz="quarter" idx="5"/>
          </p:nvPr>
        </p:nvSpPr>
        <p:spPr/>
        <p:txBody>
          <a:bodyPr/>
          <a:lstStyle/>
          <a:p>
            <a:fld id="{AA537934-768C-4C37-BAD1-E522F3AEBAF7}" type="slidenum">
              <a:rPr lang="en-US" smtClean="0"/>
              <a:t>28</a:t>
            </a:fld>
            <a:endParaRPr lang="en-US" dirty="0"/>
          </a:p>
        </p:txBody>
      </p:sp>
    </p:spTree>
    <p:extLst>
      <p:ext uri="{BB962C8B-B14F-4D97-AF65-F5344CB8AC3E}">
        <p14:creationId xmlns:p14="http://schemas.microsoft.com/office/powerpoint/2010/main" val="2477108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NEON data, you agree to appropriately cite these products according to the rules found here: </a:t>
            </a:r>
            <a:r>
              <a:rPr lang="en-US" dirty="0">
                <a:hlinkClick r:id="rId3"/>
              </a:rPr>
              <a:t>https://www.neonscience.org/data/about-data/data-policies</a:t>
            </a:r>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29</a:t>
            </a:fld>
            <a:endParaRPr lang="en-US" dirty="0"/>
          </a:p>
        </p:txBody>
      </p:sp>
    </p:spTree>
    <p:extLst>
      <p:ext uri="{BB962C8B-B14F-4D97-AF65-F5344CB8AC3E}">
        <p14:creationId xmlns:p14="http://schemas.microsoft.com/office/powerpoint/2010/main" val="238620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section highlights key resources provided on </a:t>
            </a:r>
            <a:r>
              <a:rPr lang="en-US" dirty="0" err="1"/>
              <a:t>neonscience.org</a:t>
            </a:r>
            <a:r>
              <a:rPr lang="en-US" dirty="0"/>
              <a:t> and </a:t>
            </a:r>
            <a:r>
              <a:rPr lang="en-US" dirty="0" err="1"/>
              <a:t>data.neonscience.org</a:t>
            </a:r>
            <a:r>
              <a:rPr lang="en-US" dirty="0"/>
              <a:t>. You will want to familiarize yourself with both sites to better understand how NEON collects and provides data. </a:t>
            </a:r>
          </a:p>
        </p:txBody>
      </p:sp>
      <p:sp>
        <p:nvSpPr>
          <p:cNvPr id="4" name="Slide Number Placeholder 3"/>
          <p:cNvSpPr>
            <a:spLocks noGrp="1"/>
          </p:cNvSpPr>
          <p:nvPr>
            <p:ph type="sldNum" sz="quarter" idx="10"/>
          </p:nvPr>
        </p:nvSpPr>
        <p:spPr/>
        <p:txBody>
          <a:bodyPr/>
          <a:lstStyle/>
          <a:p>
            <a:fld id="{AA537934-768C-4C37-BAD1-E522F3AEBAF7}" type="slidenum">
              <a:rPr lang="en-US" smtClean="0"/>
              <a:t>3</a:t>
            </a:fld>
            <a:endParaRPr lang="en-US" dirty="0"/>
          </a:p>
        </p:txBody>
      </p:sp>
    </p:spTree>
    <p:extLst>
      <p:ext uri="{BB962C8B-B14F-4D97-AF65-F5344CB8AC3E}">
        <p14:creationId xmlns:p14="http://schemas.microsoft.com/office/powerpoint/2010/main" val="3697877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product detail pages can be accessed from the Browse Data page by clicking on the View Product Details text or through the main navigation menu (Resources -&gt; Data Product Catalog; then search for the data product of interest). </a:t>
            </a:r>
          </a:p>
        </p:txBody>
      </p:sp>
      <p:sp>
        <p:nvSpPr>
          <p:cNvPr id="4" name="Slide Number Placeholder 3"/>
          <p:cNvSpPr>
            <a:spLocks noGrp="1"/>
          </p:cNvSpPr>
          <p:nvPr>
            <p:ph type="sldNum" sz="quarter" idx="5"/>
          </p:nvPr>
        </p:nvSpPr>
        <p:spPr/>
        <p:txBody>
          <a:bodyPr/>
          <a:lstStyle/>
          <a:p>
            <a:fld id="{AA537934-768C-4C37-BAD1-E522F3AEBAF7}" type="slidenum">
              <a:rPr lang="en-US" smtClean="0"/>
              <a:t>30</a:t>
            </a:fld>
            <a:endParaRPr lang="en-US" dirty="0"/>
          </a:p>
        </p:txBody>
      </p:sp>
    </p:spTree>
    <p:extLst>
      <p:ext uri="{BB962C8B-B14F-4D97-AF65-F5344CB8AC3E}">
        <p14:creationId xmlns:p14="http://schemas.microsoft.com/office/powerpoint/2010/main" val="3610350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NEON </a:t>
            </a:r>
            <a:r>
              <a:rPr lang="en-US"/>
              <a:t>data file </a:t>
            </a:r>
            <a:r>
              <a:rPr lang="en-US" dirty="0"/>
              <a:t>names contain specific information.  This page provides the information needed to decipher the file names. </a:t>
            </a:r>
          </a:p>
        </p:txBody>
      </p:sp>
      <p:sp>
        <p:nvSpPr>
          <p:cNvPr id="4" name="Slide Number Placeholder 3"/>
          <p:cNvSpPr>
            <a:spLocks noGrp="1"/>
          </p:cNvSpPr>
          <p:nvPr>
            <p:ph type="sldNum" sz="quarter" idx="5"/>
          </p:nvPr>
        </p:nvSpPr>
        <p:spPr/>
        <p:txBody>
          <a:bodyPr/>
          <a:lstStyle/>
          <a:p>
            <a:fld id="{AA537934-768C-4C37-BAD1-E522F3AEBAF7}" type="slidenum">
              <a:rPr lang="en-US" smtClean="0"/>
              <a:t>31</a:t>
            </a:fld>
            <a:endParaRPr lang="en-US" dirty="0"/>
          </a:p>
        </p:txBody>
      </p:sp>
    </p:spTree>
    <p:extLst>
      <p:ext uri="{BB962C8B-B14F-4D97-AF65-F5344CB8AC3E}">
        <p14:creationId xmlns:p14="http://schemas.microsoft.com/office/powerpoint/2010/main" val="3582329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information on this page regarding data quality, we have three videos that explain the data processing steps: </a:t>
            </a:r>
          </a:p>
          <a:p>
            <a:pPr marL="171450" indent="-171450">
              <a:buFont typeface="Arial" panose="020B0604020202020204" pitchFamily="34" charset="0"/>
              <a:buChar char="•"/>
            </a:pPr>
            <a:r>
              <a:rPr lang="en-US" dirty="0"/>
              <a:t>Observational Sampling: https://</a:t>
            </a:r>
            <a:r>
              <a:rPr lang="en-US" dirty="0" err="1"/>
              <a:t>youtu.be</a:t>
            </a:r>
            <a:r>
              <a:rPr lang="en-US" dirty="0"/>
              <a:t>/82-scTZsyeY </a:t>
            </a:r>
          </a:p>
          <a:p>
            <a:pPr marL="171450" indent="-171450">
              <a:buFont typeface="Arial" panose="020B0604020202020204" pitchFamily="34" charset="0"/>
              <a:buChar char="•"/>
            </a:pPr>
            <a:r>
              <a:rPr lang="en-US" dirty="0"/>
              <a:t>Instrumented Systems: https://</a:t>
            </a:r>
            <a:r>
              <a:rPr lang="en-US" dirty="0" err="1"/>
              <a:t>youtu.be</a:t>
            </a:r>
            <a:r>
              <a:rPr lang="en-US" dirty="0"/>
              <a:t>/0crRkvQWu3E </a:t>
            </a:r>
          </a:p>
          <a:p>
            <a:pPr marL="171450" indent="-171450">
              <a:buFont typeface="Arial" panose="020B0604020202020204" pitchFamily="34" charset="0"/>
              <a:buChar char="•"/>
            </a:pPr>
            <a:r>
              <a:rPr lang="en-US" dirty="0"/>
              <a:t>Airborne Observation Platform: https://</a:t>
            </a:r>
            <a:r>
              <a:rPr lang="en-US" dirty="0" err="1"/>
              <a:t>youtu.be</a:t>
            </a:r>
            <a:r>
              <a:rPr lang="en-US" dirty="0"/>
              <a:t>/f5e-X9dMnXs </a:t>
            </a:r>
          </a:p>
        </p:txBody>
      </p:sp>
      <p:sp>
        <p:nvSpPr>
          <p:cNvPr id="4" name="Slide Number Placeholder 3"/>
          <p:cNvSpPr>
            <a:spLocks noGrp="1"/>
          </p:cNvSpPr>
          <p:nvPr>
            <p:ph type="sldNum" sz="quarter" idx="5"/>
          </p:nvPr>
        </p:nvSpPr>
        <p:spPr/>
        <p:txBody>
          <a:bodyPr/>
          <a:lstStyle/>
          <a:p>
            <a:fld id="{AA537934-768C-4C37-BAD1-E522F3AEBAF7}" type="slidenum">
              <a:rPr lang="en-US" smtClean="0"/>
              <a:t>32</a:t>
            </a:fld>
            <a:endParaRPr lang="en-US" dirty="0"/>
          </a:p>
        </p:txBody>
      </p:sp>
    </p:spTree>
    <p:extLst>
      <p:ext uri="{BB962C8B-B14F-4D97-AF65-F5344CB8AC3E}">
        <p14:creationId xmlns:p14="http://schemas.microsoft.com/office/powerpoint/2010/main" val="1611462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537934-768C-4C37-BAD1-E522F3AEBAF7}" type="slidenum">
              <a:rPr lang="en-US" smtClean="0"/>
              <a:pPr/>
              <a:t>33</a:t>
            </a:fld>
            <a:endParaRPr lang="en-US" dirty="0"/>
          </a:p>
        </p:txBody>
      </p:sp>
    </p:spTree>
    <p:extLst>
      <p:ext uri="{BB962C8B-B14F-4D97-AF65-F5344CB8AC3E}">
        <p14:creationId xmlns:p14="http://schemas.microsoft.com/office/powerpoint/2010/main" val="805828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We start the journey to downloading NEON data from the </a:t>
            </a:r>
            <a:r>
              <a:rPr lang="en-US" dirty="0" err="1"/>
              <a:t>NEONScience.org</a:t>
            </a:r>
            <a:r>
              <a:rPr lang="en-US" dirty="0"/>
              <a:t> homepage. The main NEON website, </a:t>
            </a:r>
            <a:r>
              <a:rPr lang="en-US" dirty="0" err="1"/>
              <a:t>NEONScience.org</a:t>
            </a:r>
            <a:r>
              <a:rPr lang="en-US" dirty="0"/>
              <a:t>, provides many resources for researchers and educators interested in NEON including direct access to the data portal.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Data Collection – introductory information to how NEON collects data. </a:t>
            </a:r>
            <a:r>
              <a:rPr lang="en-US" sz="1200" b="0" i="0" u="none" strike="noStrike" kern="1200" dirty="0">
                <a:solidFill>
                  <a:schemeClr val="tx1"/>
                </a:solidFill>
                <a:effectLst/>
                <a:latin typeface="+mn-lt"/>
                <a:ea typeface="+mn-ea"/>
                <a:cs typeface="+mn-cs"/>
              </a:rPr>
              <a:t>A good place to start to understand what types of data NEON collects or determine if the data NEON collects is what you want for your research or teaching.</a:t>
            </a:r>
          </a:p>
          <a:p>
            <a:pPr marL="171450" indent="-171450">
              <a:buFont typeface="Arial" panose="020B0604020202020204" pitchFamily="34" charset="0"/>
              <a:buChar char="•"/>
            </a:pPr>
            <a:r>
              <a:rPr lang="en-US" dirty="0"/>
              <a:t>Field Sites – The field site maps and list will help you gain familiarity with the sites.  If you are interested in data from particular locations, identify the four letter codes for each site of interest, you will need these when selecting the data for these sites. </a:t>
            </a:r>
          </a:p>
          <a:p>
            <a:pPr marL="171450" indent="-171450">
              <a:buFont typeface="Arial" panose="020B0604020202020204" pitchFamily="34" charset="0"/>
              <a:buChar char="•"/>
            </a:pPr>
            <a:r>
              <a:rPr lang="en-US" dirty="0"/>
              <a:t>Data – Information on NEON data, samples &amp; specimens, data policy, and more. Includes of the the other links to get to the data portal. </a:t>
            </a:r>
          </a:p>
        </p:txBody>
      </p:sp>
      <p:sp>
        <p:nvSpPr>
          <p:cNvPr id="4" name="Slide Number Placeholder 3"/>
          <p:cNvSpPr>
            <a:spLocks noGrp="1"/>
          </p:cNvSpPr>
          <p:nvPr>
            <p:ph type="sldNum" sz="quarter" idx="10"/>
          </p:nvPr>
        </p:nvSpPr>
        <p:spPr/>
        <p:txBody>
          <a:bodyPr/>
          <a:lstStyle/>
          <a:p>
            <a:fld id="{AA537934-768C-4C37-BAD1-E522F3AEBAF7}" type="slidenum">
              <a:rPr lang="en-US" smtClean="0"/>
              <a:t>4</a:t>
            </a:fld>
            <a:endParaRPr lang="en-US" dirty="0"/>
          </a:p>
        </p:txBody>
      </p:sp>
    </p:spTree>
    <p:extLst>
      <p:ext uri="{BB962C8B-B14F-4D97-AF65-F5344CB8AC3E}">
        <p14:creationId xmlns:p14="http://schemas.microsoft.com/office/powerpoint/2010/main" val="390098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NEON data portal, at </a:t>
            </a:r>
            <a:r>
              <a:rPr lang="en-US" dirty="0" err="1"/>
              <a:t>data.neonscience.org</a:t>
            </a:r>
            <a:r>
              <a:rPr lang="en-US" dirty="0"/>
              <a:t>, is the place to explore and download NEON data products as well as find the detailed information about all NEON data products.  We will go through many of these pages in more detail. </a:t>
            </a:r>
          </a:p>
        </p:txBody>
      </p:sp>
      <p:sp>
        <p:nvSpPr>
          <p:cNvPr id="4" name="Slide Number Placeholder 3"/>
          <p:cNvSpPr>
            <a:spLocks noGrp="1"/>
          </p:cNvSpPr>
          <p:nvPr>
            <p:ph type="sldNum" sz="quarter" idx="5"/>
          </p:nvPr>
        </p:nvSpPr>
        <p:spPr/>
        <p:txBody>
          <a:bodyPr/>
          <a:lstStyle/>
          <a:p>
            <a:fld id="{AA537934-768C-4C37-BAD1-E522F3AEBAF7}" type="slidenum">
              <a:rPr lang="en-US" smtClean="0"/>
              <a:t>5</a:t>
            </a:fld>
            <a:endParaRPr lang="en-US" dirty="0"/>
          </a:p>
        </p:txBody>
      </p:sp>
    </p:spTree>
    <p:extLst>
      <p:ext uri="{BB962C8B-B14F-4D97-AF65-F5344CB8AC3E}">
        <p14:creationId xmlns:p14="http://schemas.microsoft.com/office/powerpoint/2010/main" val="346363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go through steps to explore and download NEON data from the Data Portal. </a:t>
            </a:r>
          </a:p>
        </p:txBody>
      </p:sp>
      <p:sp>
        <p:nvSpPr>
          <p:cNvPr id="4" name="Slide Number Placeholder 3"/>
          <p:cNvSpPr>
            <a:spLocks noGrp="1"/>
          </p:cNvSpPr>
          <p:nvPr>
            <p:ph type="sldNum" sz="quarter" idx="5"/>
          </p:nvPr>
        </p:nvSpPr>
        <p:spPr/>
        <p:txBody>
          <a:bodyPr/>
          <a:lstStyle/>
          <a:p>
            <a:fld id="{AA537934-768C-4C37-BAD1-E522F3AEBAF7}" type="slidenum">
              <a:rPr lang="en-US" smtClean="0"/>
              <a:t>6</a:t>
            </a:fld>
            <a:endParaRPr lang="en-US" dirty="0"/>
          </a:p>
        </p:txBody>
      </p:sp>
    </p:spTree>
    <p:extLst>
      <p:ext uri="{BB962C8B-B14F-4D97-AF65-F5344CB8AC3E}">
        <p14:creationId xmlns:p14="http://schemas.microsoft.com/office/powerpoint/2010/main" val="454683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your NEON data exploration on the Explore Data Products page.  The direct URL is </a:t>
            </a:r>
            <a:r>
              <a:rPr lang="en-US" dirty="0">
                <a:hlinkClick r:id="rId3"/>
              </a:rPr>
              <a:t>https://data.neonscience.org/data-products/explore</a:t>
            </a:r>
            <a:r>
              <a:rPr lang="en-US" dirty="0"/>
              <a:t> .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contains animations to fully view each step)</a:t>
            </a:r>
          </a:p>
          <a:p>
            <a:endParaRPr lang="en-US" dirty="0"/>
          </a:p>
          <a:p>
            <a:r>
              <a:rPr lang="en-US" dirty="0"/>
              <a:t>Step 1: The fastest way to access NEON data from this page is by clicking on the Explore Data Products link here.</a:t>
            </a:r>
          </a:p>
          <a:p>
            <a:r>
              <a:rPr lang="en-US" dirty="0"/>
              <a:t>Step 2: Or, you can choose Download Data -&gt; Explore Data Products.</a:t>
            </a:r>
          </a:p>
          <a:p>
            <a:r>
              <a:rPr lang="en-US" dirty="0"/>
              <a:t>Step 3: You are now in the data explorer.  Proceed to next slide. </a:t>
            </a:r>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7</a:t>
            </a:fld>
            <a:endParaRPr lang="en-US" dirty="0"/>
          </a:p>
        </p:txBody>
      </p:sp>
    </p:spTree>
    <p:extLst>
      <p:ext uri="{BB962C8B-B14F-4D97-AF65-F5344CB8AC3E}">
        <p14:creationId xmlns:p14="http://schemas.microsoft.com/office/powerpoint/2010/main" val="362126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choose keyword(s) or select from the available categories to filter to NEON data products of interest to you.  Alternatively, you can scroll down through data products when there are no filters selected to view all of NEON’s data products.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using the keyword search, if you don’t get the result you are interested in try a related word or shorter phrase. For example, if you are interested in small mammal data from live trapping, you’ll find that “trapping data” returns zero data products, while “small mammals” returns two data products (“Small mammal box trapping” and “Small mammal sequences DNA barcode”) and simply “mammals” returns three data products (the two previous plus “Rodent-borne pathogen status</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AA537934-768C-4C37-BAD1-E522F3AEBAF7}" type="slidenum">
              <a:rPr lang="en-US" smtClean="0"/>
              <a:t>8</a:t>
            </a:fld>
            <a:endParaRPr lang="en-US" dirty="0"/>
          </a:p>
        </p:txBody>
      </p:sp>
    </p:spTree>
    <p:extLst>
      <p:ext uri="{BB962C8B-B14F-4D97-AF65-F5344CB8AC3E}">
        <p14:creationId xmlns:p14="http://schemas.microsoft.com/office/powerpoint/2010/main" val="321845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data product window provides a variety of useful information and links to other useful information.  </a:t>
            </a:r>
          </a:p>
          <a:p>
            <a:pPr marL="171450" indent="-171450">
              <a:buFont typeface="Arial" panose="020B0604020202020204" pitchFamily="34" charset="0"/>
              <a:buChar char="•"/>
            </a:pPr>
            <a:r>
              <a:rPr lang="en-US" dirty="0"/>
              <a:t>Key among these are the data product name and data product number.  Both are important for referring to your data and looking up the data in the future.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Product Details is a link that takes the user to the Product Detail Page (see page specific slide for details). Clicking the data product name will take you to the same page.</a:t>
            </a:r>
          </a:p>
          <a:p>
            <a:pPr marL="171450" indent="-171450">
              <a:buFont typeface="Arial" panose="020B0604020202020204" pitchFamily="34" charset="0"/>
              <a:buChar char="•"/>
            </a:pPr>
            <a:r>
              <a:rPr lang="en-US" dirty="0"/>
              <a:t>The Available Time Range and Availability bar icons are both related to what is available for download from the data portal at the current time. All data are distributed in per month packages therefore, each bar represents one calendar month.  Blue month boxes mean that data are currently available for use. The grey boxes could mean that data were never collected and will never be available, data were collected but have not been processed but will be availability in the future, or that the specific months occur in the future (a full year shows up at a time).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A537934-768C-4C37-BAD1-E522F3AEBAF7}" type="slidenum">
              <a:rPr lang="en-US" smtClean="0"/>
              <a:t>9</a:t>
            </a:fld>
            <a:endParaRPr lang="en-US" dirty="0"/>
          </a:p>
        </p:txBody>
      </p:sp>
    </p:spTree>
    <p:extLst>
      <p:ext uri="{BB962C8B-B14F-4D97-AF65-F5344CB8AC3E}">
        <p14:creationId xmlns:p14="http://schemas.microsoft.com/office/powerpoint/2010/main" val="24624323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jpe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jpeg"/><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EXTERN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E7E556-DC80-45D2-96B5-FBFD0D24765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5"/>
          <a:stretch/>
        </p:blipFill>
        <p:spPr>
          <a:xfrm>
            <a:off x="3048" y="0"/>
            <a:ext cx="12188952" cy="6371772"/>
          </a:xfrm>
          <a:prstGeom prst="rect">
            <a:avLst/>
          </a:prstGeom>
        </p:spPr>
      </p:pic>
      <p:sp>
        <p:nvSpPr>
          <p:cNvPr id="15" name="Rectangle 14"/>
          <p:cNvSpPr/>
          <p:nvPr userDrawn="1"/>
        </p:nvSpPr>
        <p:spPr bwMode="gray">
          <a:xfrm>
            <a:off x="0" y="0"/>
            <a:ext cx="6364817" cy="6376987"/>
          </a:xfrm>
          <a:prstGeom prst="rect">
            <a:avLst/>
          </a:prstGeom>
          <a:gradFill flip="none" rotWithShape="1">
            <a:gsLst>
              <a:gs pos="0">
                <a:srgbClr val="000000">
                  <a:alpha val="40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0384933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35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20" name="Rectangle 19"/>
          <p:cNvSpPr/>
          <p:nvPr/>
        </p:nvSpPr>
        <p:spPr bwMode="gray">
          <a:xfrm>
            <a:off x="0" y="3483864"/>
            <a:ext cx="12192000" cy="2386584"/>
          </a:xfrm>
          <a:prstGeom prst="rect">
            <a:avLst/>
          </a:prstGeom>
          <a:solidFill>
            <a:srgbClr val="424242">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hasCustomPrompt="1"/>
          </p:nvPr>
        </p:nvSpPr>
        <p:spPr bwMode="gray">
          <a:xfrm>
            <a:off x="466344" y="5138929"/>
            <a:ext cx="11256264" cy="621243"/>
          </a:xfrm>
        </p:spPr>
        <p:txBody>
          <a:bodyPr vert="horz" lIns="0" tIns="0" rIns="0" bIns="0" rtlCol="0">
            <a:noAutofit/>
          </a:bodyPr>
          <a:lstStyle>
            <a:lvl1pPr marL="342900" indent="-342900">
              <a:buFont typeface="Arial" pitchFamily="34" charset="0"/>
              <a:buNone/>
              <a:defRPr lang="en-US" sz="2100" dirty="0">
                <a:solidFill>
                  <a:schemeClr val="bg1"/>
                </a:solidFill>
              </a:defRPr>
            </a:lvl1pPr>
          </a:lstStyle>
          <a:p>
            <a:pPr marL="0" lvl="0" indent="0"/>
            <a:r>
              <a:rPr lang="en-US" dirty="0"/>
              <a:t>Click to edit master subtitle style</a:t>
            </a:r>
          </a:p>
        </p:txBody>
      </p:sp>
      <p:sp>
        <p:nvSpPr>
          <p:cNvPr id="8" name="Text Placeholder 7"/>
          <p:cNvSpPr>
            <a:spLocks noGrp="1"/>
          </p:cNvSpPr>
          <p:nvPr>
            <p:ph type="body" sz="quarter" idx="10" hasCustomPrompt="1"/>
          </p:nvPr>
        </p:nvSpPr>
        <p:spPr bwMode="gray">
          <a:xfrm>
            <a:off x="466344" y="457200"/>
            <a:ext cx="4471416" cy="2247900"/>
          </a:xfrm>
        </p:spPr>
        <p:txBody>
          <a:bodyPr>
            <a:normAutofit/>
          </a:bodyPr>
          <a:lstStyle>
            <a:lvl1pPr marL="0" indent="0">
              <a:spcBef>
                <a:spcPts val="0"/>
              </a:spcBef>
              <a:spcAft>
                <a:spcPts val="0"/>
              </a:spcAft>
              <a:buNone/>
              <a:defRPr sz="1300">
                <a:solidFill>
                  <a:schemeClr val="bg1"/>
                </a:solidFill>
              </a:defRPr>
            </a:lvl1pPr>
            <a:lvl2pPr marL="287338" indent="0">
              <a:buNone/>
              <a:defRPr>
                <a:solidFill>
                  <a:schemeClr val="bg1"/>
                </a:solidFill>
              </a:defRPr>
            </a:lvl2pPr>
            <a:lvl3pPr marL="515938" indent="0">
              <a:buNone/>
              <a:defRPr>
                <a:solidFill>
                  <a:schemeClr val="bg1"/>
                </a:solidFill>
              </a:defRPr>
            </a:lvl3pPr>
            <a:lvl4pPr marL="744538" indent="0">
              <a:buNone/>
              <a:defRPr>
                <a:solidFill>
                  <a:schemeClr val="bg1"/>
                </a:solidFill>
              </a:defRPr>
            </a:lvl4pPr>
            <a:lvl5pPr marL="973138" indent="0">
              <a:buNone/>
              <a:defRPr>
                <a:solidFill>
                  <a:schemeClr val="bg1"/>
                </a:solidFill>
              </a:defRPr>
            </a:lvl5pPr>
          </a:lstStyle>
          <a:p>
            <a:pPr lvl="0"/>
            <a:r>
              <a:rPr lang="en-US" dirty="0"/>
              <a:t>Presenter’s Name goes here</a:t>
            </a:r>
          </a:p>
          <a:p>
            <a:pPr lvl="0"/>
            <a:r>
              <a:rPr lang="en-US" dirty="0"/>
              <a:t>Presenter’s title</a:t>
            </a:r>
          </a:p>
          <a:p>
            <a:pPr lvl="0"/>
            <a:r>
              <a:rPr lang="en-US" dirty="0"/>
              <a:t>Location </a:t>
            </a:r>
          </a:p>
          <a:p>
            <a:pPr lvl="0"/>
            <a:r>
              <a:rPr lang="en-US" dirty="0"/>
              <a:t>Date</a:t>
            </a:r>
          </a:p>
        </p:txBody>
      </p:sp>
      <p:sp>
        <p:nvSpPr>
          <p:cNvPr id="2" name="Title 1"/>
          <p:cNvSpPr>
            <a:spLocks noGrp="1"/>
          </p:cNvSpPr>
          <p:nvPr>
            <p:ph type="ctrTitle" hasCustomPrompt="1"/>
          </p:nvPr>
        </p:nvSpPr>
        <p:spPr bwMode="white">
          <a:xfrm>
            <a:off x="466344" y="3483864"/>
            <a:ext cx="11256264" cy="1472184"/>
          </a:xfrm>
        </p:spPr>
        <p:txBody>
          <a:bodyPr anchor="b" anchorCtr="0">
            <a:noAutofit/>
          </a:bodyPr>
          <a:lstStyle>
            <a:lvl1pPr>
              <a:defRPr sz="4000" b="0">
                <a:solidFill>
                  <a:srgbClr val="5EAEE0"/>
                </a:solidFill>
              </a:defRPr>
            </a:lvl1pPr>
          </a:lstStyle>
          <a:p>
            <a:r>
              <a:rPr lang="en-US" dirty="0"/>
              <a:t>Click to Insert Title</a:t>
            </a:r>
          </a:p>
        </p:txBody>
      </p:sp>
      <p:sp>
        <p:nvSpPr>
          <p:cNvPr id="18" name="Slide Number Placeholder 5"/>
          <p:cNvSpPr>
            <a:spLocks noGrp="1"/>
          </p:cNvSpPr>
          <p:nvPr>
            <p:ph type="sldNum" sz="quarter" idx="4"/>
          </p:nvPr>
        </p:nvSpPr>
        <p:spPr>
          <a:xfrm>
            <a:off x="466344" y="6510528"/>
            <a:ext cx="557784" cy="206236"/>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graphicFrame>
        <p:nvGraphicFramePr>
          <p:cNvPr id="12" name="Object 11" descr="CONFIDENTIAL_TAG_0xFFEE" hidden="1">
            <a:extLst>
              <a:ext uri="{FF2B5EF4-FFF2-40B4-BE49-F238E27FC236}">
                <a16:creationId xmlns:a16="http://schemas.microsoft.com/office/drawing/2014/main" id="{499B7E60-15EF-459C-9A3B-3677A48F98A5}"/>
              </a:ext>
            </a:extLst>
          </p:cNvPr>
          <p:cNvGraphicFramePr>
            <a:graphicFrameLocks noChangeAspect="1"/>
          </p:cNvGraphicFramePr>
          <p:nvPr userDrawn="1">
            <p:custDataLst>
              <p:tags r:id="rId3"/>
            </p:custDataLst>
            <p:extLst>
              <p:ext uri="{D42A27DB-BD31-4B8C-83A1-F6EECF244321}">
                <p14:modId xmlns:p14="http://schemas.microsoft.com/office/powerpoint/2010/main" val="800350838"/>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2356" name="think-cell Slide" r:id="rId8" imgW="270" imgH="270" progId="TCLayout.ActiveDocument.1">
                  <p:embed/>
                </p:oleObj>
              </mc:Choice>
              <mc:Fallback>
                <p:oleObj name="think-cell Slide" r:id="rId8" imgW="270" imgH="270" progId="TCLayout.ActiveDocument.1">
                  <p:embed/>
                  <p:pic>
                    <p:nvPicPr>
                      <p:cNvPr id="4" name="Object 3" hidden="1"/>
                      <p:cNvPicPr/>
                      <p:nvPr/>
                    </p:nvPicPr>
                    <p:blipFill>
                      <a:blip r:embed="rId7"/>
                      <a:stretch>
                        <a:fillRect/>
                      </a:stretch>
                    </p:blipFill>
                    <p:spPr>
                      <a:xfrm>
                        <a:off x="2119" y="1589"/>
                        <a:ext cx="2116" cy="1587"/>
                      </a:xfrm>
                      <a:prstGeom prst="rect">
                        <a:avLst/>
                      </a:prstGeom>
                    </p:spPr>
                  </p:pic>
                </p:oleObj>
              </mc:Fallback>
            </mc:AlternateContent>
          </a:graphicData>
        </a:graphic>
      </p:graphicFrame>
      <p:sp>
        <p:nvSpPr>
          <p:cNvPr id="13" name="TextBox 12" descr="CONFIDENTIAL_TAG_0xFFEE">
            <a:extLst>
              <a:ext uri="{FF2B5EF4-FFF2-40B4-BE49-F238E27FC236}">
                <a16:creationId xmlns:a16="http://schemas.microsoft.com/office/drawing/2014/main" id="{185E49CE-B58B-41A5-B4B9-D0B7E797D639}"/>
              </a:ext>
            </a:extLst>
          </p:cNvPr>
          <p:cNvSpPr txBox="1"/>
          <p:nvPr userDrawn="1"/>
        </p:nvSpPr>
        <p:spPr>
          <a:xfrm>
            <a:off x="4817535" y="6540219"/>
            <a:ext cx="2556931" cy="198185"/>
          </a:xfrm>
          <a:prstGeom prst="rect">
            <a:avLst/>
          </a:prstGeom>
          <a:noFill/>
          <a:effectLst>
            <a:glow>
              <a:srgbClr val="000000"/>
            </a:glow>
          </a:effectLst>
        </p:spPr>
        <p:txBody>
          <a:bodyPr vert="horz" lIns="0" tIns="0" rIns="0" bIns="0" rtlCol="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Rectangle 20">
            <a:extLst>
              <a:ext uri="{FF2B5EF4-FFF2-40B4-BE49-F238E27FC236}">
                <a16:creationId xmlns:a16="http://schemas.microsoft.com/office/drawing/2014/main" id="{049D57AB-F6E3-4962-9666-795C7AE04C34}"/>
              </a:ext>
            </a:extLst>
          </p:cNvPr>
          <p:cNvSpPr/>
          <p:nvPr userDrawn="1"/>
        </p:nvSpPr>
        <p:spPr bwMode="gray">
          <a:xfrm flipH="1">
            <a:off x="5827183" y="0"/>
            <a:ext cx="6364817" cy="6376987"/>
          </a:xfrm>
          <a:prstGeom prst="rect">
            <a:avLst/>
          </a:prstGeom>
          <a:gradFill flip="none" rotWithShape="1">
            <a:gsLst>
              <a:gs pos="0">
                <a:srgbClr val="000000">
                  <a:alpha val="40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7B5A7193-6803-431B-AFD7-79EB55FC6AB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217857" y="414338"/>
            <a:ext cx="2505831" cy="914400"/>
          </a:xfrm>
          <a:prstGeom prst="rect">
            <a:avLst/>
          </a:prstGeom>
        </p:spPr>
      </p:pic>
      <p:sp>
        <p:nvSpPr>
          <p:cNvPr id="17" name="Rectangle 1">
            <a:extLst>
              <a:ext uri="{FF2B5EF4-FFF2-40B4-BE49-F238E27FC236}">
                <a16:creationId xmlns:a16="http://schemas.microsoft.com/office/drawing/2014/main" id="{4D277666-989F-49AB-B23A-9B4AE38BD5D3}"/>
              </a:ext>
            </a:extLst>
          </p:cNvPr>
          <p:cNvSpPr>
            <a:spLocks noChangeArrowheads="1"/>
          </p:cNvSpPr>
          <p:nvPr userDrawn="1"/>
        </p:nvSpPr>
        <p:spPr bwMode="auto">
          <a:xfrm>
            <a:off x="745236" y="6512680"/>
            <a:ext cx="9761897" cy="206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14112" rIns="0" bIns="914112"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35659"/>
                </a:solidFill>
                <a:effectLst/>
                <a:cs typeface="Arial" panose="020B0604020202020204" pitchFamily="34" charset="0"/>
              </a:rPr>
              <a:t>This material is based upon work supported by NSF’s National Ecological Observatory Network which is a major facility fully funded by the National Science Foundation</a:t>
            </a:r>
            <a:endParaRPr kumimoji="0" lang="en-US" altLang="en-US" sz="1000" b="0" i="0" u="none" strike="noStrike" cap="none" normalizeH="0" baseline="0" dirty="0">
              <a:ln>
                <a:noFill/>
              </a:ln>
              <a:solidFill>
                <a:schemeClr val="tx1"/>
              </a:solidFill>
              <a:effectLst/>
            </a:endParaRPr>
          </a:p>
        </p:txBody>
      </p:sp>
      <p:sp>
        <p:nvSpPr>
          <p:cNvPr id="5" name="Rectangle 4">
            <a:extLst>
              <a:ext uri="{FF2B5EF4-FFF2-40B4-BE49-F238E27FC236}">
                <a16:creationId xmlns:a16="http://schemas.microsoft.com/office/drawing/2014/main" id="{183FAA22-E6F3-8845-84D2-210230E67F10}"/>
              </a:ext>
            </a:extLst>
          </p:cNvPr>
          <p:cNvSpPr/>
          <p:nvPr userDrawn="1"/>
        </p:nvSpPr>
        <p:spPr bwMode="auto">
          <a:xfrm>
            <a:off x="10635175" y="6468324"/>
            <a:ext cx="1195754" cy="34747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01674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sp>
        <p:nvSpPr>
          <p:cNvPr id="24" name="Rectangle 23"/>
          <p:cNvSpPr/>
          <p:nvPr userDrawn="1"/>
        </p:nvSpPr>
        <p:spPr bwMode="gray">
          <a:xfrm>
            <a:off x="0" y="-1"/>
            <a:ext cx="12192000" cy="6072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Rectangle 24"/>
          <p:cNvSpPr/>
          <p:nvPr userDrawn="1"/>
        </p:nvSpPr>
        <p:spPr bwMode="gray">
          <a:xfrm>
            <a:off x="0" y="5918945"/>
            <a:ext cx="12192000" cy="50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p:cNvSpPr/>
          <p:nvPr userDrawn="1"/>
        </p:nvSpPr>
        <p:spPr bwMode="gray">
          <a:xfrm>
            <a:off x="0" y="5717788"/>
            <a:ext cx="12192000" cy="478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26"/>
          <p:cNvSpPr/>
          <p:nvPr userDrawn="1"/>
        </p:nvSpPr>
        <p:spPr bwMode="gray">
          <a:xfrm>
            <a:off x="0" y="6012656"/>
            <a:ext cx="12192000" cy="363532"/>
          </a:xfrm>
          <a:prstGeom prst="rect">
            <a:avLst/>
          </a:prstGeom>
          <a:solidFill>
            <a:srgbClr val="14141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2" name="Title 1"/>
          <p:cNvSpPr>
            <a:spLocks noGrp="1"/>
          </p:cNvSpPr>
          <p:nvPr>
            <p:ph type="ctrTitle" hasCustomPrompt="1"/>
          </p:nvPr>
        </p:nvSpPr>
        <p:spPr bwMode="gray">
          <a:xfrm>
            <a:off x="466344" y="342901"/>
            <a:ext cx="11256264" cy="2343150"/>
          </a:xfrm>
        </p:spPr>
        <p:txBody>
          <a:bodyPr vert="horz" lIns="0" tIns="0" rIns="0" bIns="0" rtlCol="0" anchor="b" anchorCtr="0">
            <a:noAutofit/>
          </a:bodyPr>
          <a:lstStyle>
            <a:lvl1pPr>
              <a:defRPr lang="en-US" sz="4000" b="0" dirty="0">
                <a:solidFill>
                  <a:schemeClr val="bg1"/>
                </a:solidFill>
              </a:defRPr>
            </a:lvl1pPr>
          </a:lstStyle>
          <a:p>
            <a:pPr lvl="0"/>
            <a:r>
              <a:rPr lang="en-US" dirty="0"/>
              <a:t>Click to Insert Title</a:t>
            </a:r>
          </a:p>
        </p:txBody>
      </p:sp>
      <p:sp>
        <p:nvSpPr>
          <p:cNvPr id="3" name="Subtitle 2"/>
          <p:cNvSpPr>
            <a:spLocks noGrp="1"/>
          </p:cNvSpPr>
          <p:nvPr>
            <p:ph type="subTitle" idx="1" hasCustomPrompt="1"/>
          </p:nvPr>
        </p:nvSpPr>
        <p:spPr bwMode="gray">
          <a:xfrm>
            <a:off x="466344" y="2871217"/>
            <a:ext cx="11256264" cy="323165"/>
          </a:xfrm>
        </p:spPr>
        <p:txBody>
          <a:bodyPr vert="horz" wrap="square" lIns="0" tIns="0" rIns="0" bIns="0" rtlCol="0">
            <a:spAutoFit/>
          </a:bodyPr>
          <a:lstStyle>
            <a:lvl1pPr marL="228600" indent="-228600">
              <a:buNone/>
              <a:defRPr lang="en-US" sz="2100" dirty="0">
                <a:solidFill>
                  <a:schemeClr val="bg1"/>
                </a:solidFill>
              </a:defRPr>
            </a:lvl1pPr>
          </a:lstStyle>
          <a:p>
            <a:pPr marL="0" lvl="0" indent="0"/>
            <a:r>
              <a:rPr lang="en-US" dirty="0"/>
              <a:t>Click to edit master subtitle style</a:t>
            </a:r>
          </a:p>
        </p:txBody>
      </p:sp>
      <p:sp>
        <p:nvSpPr>
          <p:cNvPr id="11" name="Text Placeholder 7"/>
          <p:cNvSpPr>
            <a:spLocks noGrp="1"/>
          </p:cNvSpPr>
          <p:nvPr>
            <p:ph type="body" sz="quarter" idx="10" hasCustomPrompt="1"/>
          </p:nvPr>
        </p:nvSpPr>
        <p:spPr bwMode="gray">
          <a:xfrm>
            <a:off x="466344" y="4560889"/>
            <a:ext cx="11256264" cy="1162050"/>
          </a:xfrm>
        </p:spPr>
        <p:txBody>
          <a:bodyPr lIns="0" tIns="0" rIns="0" bIns="0">
            <a:noAutofit/>
          </a:bodyPr>
          <a:lstStyle>
            <a:lvl1pPr marL="0" indent="0">
              <a:spcBef>
                <a:spcPts val="0"/>
              </a:spcBef>
              <a:spcAft>
                <a:spcPts val="0"/>
              </a:spcAft>
              <a:buNone/>
              <a:defRPr sz="1300">
                <a:solidFill>
                  <a:schemeClr val="bg1"/>
                </a:solidFill>
              </a:defRPr>
            </a:lvl1pPr>
            <a:lvl2pPr marL="287338" indent="0">
              <a:buNone/>
              <a:defRPr>
                <a:solidFill>
                  <a:schemeClr val="bg1"/>
                </a:solidFill>
              </a:defRPr>
            </a:lvl2pPr>
            <a:lvl3pPr marL="515938" indent="0">
              <a:buNone/>
              <a:defRPr>
                <a:solidFill>
                  <a:schemeClr val="bg1"/>
                </a:solidFill>
              </a:defRPr>
            </a:lvl3pPr>
            <a:lvl4pPr marL="744538" indent="0">
              <a:buNone/>
              <a:defRPr>
                <a:solidFill>
                  <a:schemeClr val="bg1"/>
                </a:solidFill>
              </a:defRPr>
            </a:lvl4pPr>
            <a:lvl5pPr marL="973138" indent="0">
              <a:buNone/>
              <a:defRPr>
                <a:solidFill>
                  <a:schemeClr val="bg1"/>
                </a:solidFill>
              </a:defRPr>
            </a:lvl5pPr>
          </a:lstStyle>
          <a:p>
            <a:pPr lvl="0"/>
            <a:r>
              <a:rPr lang="en-US" dirty="0"/>
              <a:t>Presenter’s Name goes here</a:t>
            </a:r>
          </a:p>
          <a:p>
            <a:pPr lvl="0"/>
            <a:r>
              <a:rPr lang="en-US" dirty="0"/>
              <a:t>Presenter’s title</a:t>
            </a:r>
          </a:p>
          <a:p>
            <a:pPr lvl="0"/>
            <a:r>
              <a:rPr lang="en-US" dirty="0"/>
              <a:t>Location </a:t>
            </a:r>
          </a:p>
          <a:p>
            <a:pPr lvl="0"/>
            <a:r>
              <a:rPr lang="en-US" dirty="0"/>
              <a:t>Date</a:t>
            </a:r>
          </a:p>
        </p:txBody>
      </p:sp>
      <p:sp>
        <p:nvSpPr>
          <p:cNvPr id="15" name="Date Placeholder 3"/>
          <p:cNvSpPr>
            <a:spLocks noGrp="1"/>
          </p:cNvSpPr>
          <p:nvPr>
            <p:ph type="dt" sz="half" idx="2"/>
          </p:nvPr>
        </p:nvSpPr>
        <p:spPr>
          <a:xfrm>
            <a:off x="8165306" y="6510528"/>
            <a:ext cx="1499902" cy="206236"/>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16" name="Slide Number Placeholder 5"/>
          <p:cNvSpPr>
            <a:spLocks noGrp="1"/>
          </p:cNvSpPr>
          <p:nvPr>
            <p:ph type="sldNum" sz="quarter" idx="4"/>
          </p:nvPr>
        </p:nvSpPr>
        <p:spPr>
          <a:xfrm>
            <a:off x="466344" y="6510528"/>
            <a:ext cx="557784" cy="206236"/>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7" name="Footer Placeholder 4"/>
          <p:cNvSpPr>
            <a:spLocks noGrp="1"/>
          </p:cNvSpPr>
          <p:nvPr>
            <p:ph type="ftr" sz="quarter" idx="3"/>
          </p:nvPr>
        </p:nvSpPr>
        <p:spPr>
          <a:xfrm>
            <a:off x="1087036" y="6510528"/>
            <a:ext cx="3451097" cy="210312"/>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12" name="TextBox 11" descr="CONFIDENTIAL_TAG_0xFFEE">
            <a:extLst>
              <a:ext uri="{FF2B5EF4-FFF2-40B4-BE49-F238E27FC236}">
                <a16:creationId xmlns:a16="http://schemas.microsoft.com/office/drawing/2014/main" id="{31EFF843-AB67-424F-82E8-F283756B3BFA}"/>
              </a:ext>
            </a:extLst>
          </p:cNvPr>
          <p:cNvSpPr txBox="1"/>
          <p:nvPr userDrawn="1"/>
        </p:nvSpPr>
        <p:spPr>
          <a:xfrm>
            <a:off x="4817535" y="6540219"/>
            <a:ext cx="2556931" cy="198185"/>
          </a:xfrm>
          <a:prstGeom prst="rect">
            <a:avLst/>
          </a:prstGeom>
          <a:noFill/>
          <a:effectLst>
            <a:glow>
              <a:srgbClr val="000000"/>
            </a:glow>
          </a:effectLst>
        </p:spPr>
        <p:txBody>
          <a:bodyPr vert="horz" lIns="0" tIns="0" rIns="0" bIns="0" rtlCol="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a:extLst>
              <a:ext uri="{FF2B5EF4-FFF2-40B4-BE49-F238E27FC236}">
                <a16:creationId xmlns:a16="http://schemas.microsoft.com/office/drawing/2014/main" id="{5617D2C9-CE30-47AF-BEA0-88769151AA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17857" y="414338"/>
            <a:ext cx="2505831" cy="914400"/>
          </a:xfrm>
          <a:prstGeom prst="rect">
            <a:avLst/>
          </a:prstGeom>
        </p:spPr>
      </p:pic>
      <p:sp>
        <p:nvSpPr>
          <p:cNvPr id="14" name="Rectangle 13">
            <a:extLst>
              <a:ext uri="{FF2B5EF4-FFF2-40B4-BE49-F238E27FC236}">
                <a16:creationId xmlns:a16="http://schemas.microsoft.com/office/drawing/2014/main" id="{ACDF4F7D-B5FD-5349-BF08-AA4519B701F0}"/>
              </a:ext>
            </a:extLst>
          </p:cNvPr>
          <p:cNvSpPr/>
          <p:nvPr userDrawn="1"/>
        </p:nvSpPr>
        <p:spPr bwMode="auto">
          <a:xfrm>
            <a:off x="10635175" y="6468324"/>
            <a:ext cx="1195754" cy="34747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1099509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INTERN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E7E556-DC80-45D2-96B5-FBFD0D24765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5"/>
          <a:stretch/>
        </p:blipFill>
        <p:spPr>
          <a:xfrm>
            <a:off x="3048" y="0"/>
            <a:ext cx="12188952" cy="6371772"/>
          </a:xfrm>
          <a:prstGeom prst="rect">
            <a:avLst/>
          </a:prstGeom>
        </p:spPr>
      </p:pic>
      <p:sp>
        <p:nvSpPr>
          <p:cNvPr id="15" name="Rectangle 14"/>
          <p:cNvSpPr/>
          <p:nvPr userDrawn="1"/>
        </p:nvSpPr>
        <p:spPr bwMode="gray">
          <a:xfrm>
            <a:off x="0" y="0"/>
            <a:ext cx="6364817" cy="6376987"/>
          </a:xfrm>
          <a:prstGeom prst="rect">
            <a:avLst/>
          </a:prstGeom>
          <a:gradFill flip="none" rotWithShape="1">
            <a:gsLst>
              <a:gs pos="0">
                <a:srgbClr val="000000">
                  <a:alpha val="40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0914455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272"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20" name="Rectangle 19"/>
          <p:cNvSpPr/>
          <p:nvPr/>
        </p:nvSpPr>
        <p:spPr bwMode="gray">
          <a:xfrm>
            <a:off x="0" y="3483864"/>
            <a:ext cx="12192000" cy="2386584"/>
          </a:xfrm>
          <a:prstGeom prst="rect">
            <a:avLst/>
          </a:prstGeom>
          <a:solidFill>
            <a:srgbClr val="424242">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hasCustomPrompt="1"/>
          </p:nvPr>
        </p:nvSpPr>
        <p:spPr bwMode="gray">
          <a:xfrm>
            <a:off x="466344" y="5138929"/>
            <a:ext cx="11256264" cy="621243"/>
          </a:xfrm>
        </p:spPr>
        <p:txBody>
          <a:bodyPr vert="horz" lIns="0" tIns="0" rIns="0" bIns="0" rtlCol="0">
            <a:noAutofit/>
          </a:bodyPr>
          <a:lstStyle>
            <a:lvl1pPr marL="342900" indent="-342900">
              <a:buFont typeface="Arial" pitchFamily="34" charset="0"/>
              <a:buNone/>
              <a:defRPr lang="en-US" sz="2100" dirty="0">
                <a:solidFill>
                  <a:schemeClr val="bg1"/>
                </a:solidFill>
              </a:defRPr>
            </a:lvl1pPr>
          </a:lstStyle>
          <a:p>
            <a:pPr marL="0" lvl="0" indent="0"/>
            <a:r>
              <a:rPr lang="en-US" dirty="0"/>
              <a:t>Click to edit master subtitle style</a:t>
            </a:r>
          </a:p>
        </p:txBody>
      </p:sp>
      <p:sp>
        <p:nvSpPr>
          <p:cNvPr id="8" name="Text Placeholder 7"/>
          <p:cNvSpPr>
            <a:spLocks noGrp="1"/>
          </p:cNvSpPr>
          <p:nvPr>
            <p:ph type="body" sz="quarter" idx="10" hasCustomPrompt="1"/>
          </p:nvPr>
        </p:nvSpPr>
        <p:spPr bwMode="gray">
          <a:xfrm>
            <a:off x="466344" y="457200"/>
            <a:ext cx="4471416" cy="2247900"/>
          </a:xfrm>
        </p:spPr>
        <p:txBody>
          <a:bodyPr>
            <a:normAutofit/>
          </a:bodyPr>
          <a:lstStyle>
            <a:lvl1pPr marL="0" indent="0">
              <a:spcBef>
                <a:spcPts val="0"/>
              </a:spcBef>
              <a:spcAft>
                <a:spcPts val="0"/>
              </a:spcAft>
              <a:buNone/>
              <a:defRPr sz="1300">
                <a:solidFill>
                  <a:schemeClr val="bg1"/>
                </a:solidFill>
              </a:defRPr>
            </a:lvl1pPr>
            <a:lvl2pPr marL="287338" indent="0">
              <a:buNone/>
              <a:defRPr>
                <a:solidFill>
                  <a:schemeClr val="bg1"/>
                </a:solidFill>
              </a:defRPr>
            </a:lvl2pPr>
            <a:lvl3pPr marL="515938" indent="0">
              <a:buNone/>
              <a:defRPr>
                <a:solidFill>
                  <a:schemeClr val="bg1"/>
                </a:solidFill>
              </a:defRPr>
            </a:lvl3pPr>
            <a:lvl4pPr marL="744538" indent="0">
              <a:buNone/>
              <a:defRPr>
                <a:solidFill>
                  <a:schemeClr val="bg1"/>
                </a:solidFill>
              </a:defRPr>
            </a:lvl4pPr>
            <a:lvl5pPr marL="973138" indent="0">
              <a:buNone/>
              <a:defRPr>
                <a:solidFill>
                  <a:schemeClr val="bg1"/>
                </a:solidFill>
              </a:defRPr>
            </a:lvl5pPr>
          </a:lstStyle>
          <a:p>
            <a:pPr lvl="0"/>
            <a:r>
              <a:rPr lang="en-US" dirty="0"/>
              <a:t>Presenter’s Name goes here</a:t>
            </a:r>
          </a:p>
          <a:p>
            <a:pPr lvl="0"/>
            <a:r>
              <a:rPr lang="en-US" dirty="0"/>
              <a:t>Presenter’s title</a:t>
            </a:r>
          </a:p>
          <a:p>
            <a:pPr lvl="0"/>
            <a:r>
              <a:rPr lang="en-US" dirty="0"/>
              <a:t>Location </a:t>
            </a:r>
          </a:p>
          <a:p>
            <a:pPr lvl="0"/>
            <a:r>
              <a:rPr lang="en-US" dirty="0"/>
              <a:t>Date</a:t>
            </a:r>
          </a:p>
        </p:txBody>
      </p:sp>
      <p:sp>
        <p:nvSpPr>
          <p:cNvPr id="2" name="Title 1"/>
          <p:cNvSpPr>
            <a:spLocks noGrp="1"/>
          </p:cNvSpPr>
          <p:nvPr>
            <p:ph type="ctrTitle" hasCustomPrompt="1"/>
          </p:nvPr>
        </p:nvSpPr>
        <p:spPr bwMode="white">
          <a:xfrm>
            <a:off x="466344" y="3483864"/>
            <a:ext cx="11256264" cy="1472184"/>
          </a:xfrm>
        </p:spPr>
        <p:txBody>
          <a:bodyPr anchor="b" anchorCtr="0">
            <a:noAutofit/>
          </a:bodyPr>
          <a:lstStyle>
            <a:lvl1pPr>
              <a:defRPr sz="4000" b="0">
                <a:solidFill>
                  <a:srgbClr val="5EAEE0"/>
                </a:solidFill>
              </a:defRPr>
            </a:lvl1pPr>
          </a:lstStyle>
          <a:p>
            <a:r>
              <a:rPr lang="en-US" dirty="0"/>
              <a:t>Click to Insert Title</a:t>
            </a:r>
          </a:p>
        </p:txBody>
      </p:sp>
      <p:sp>
        <p:nvSpPr>
          <p:cNvPr id="18" name="Slide Number Placeholder 5"/>
          <p:cNvSpPr>
            <a:spLocks noGrp="1"/>
          </p:cNvSpPr>
          <p:nvPr>
            <p:ph type="sldNum" sz="quarter" idx="4"/>
          </p:nvPr>
        </p:nvSpPr>
        <p:spPr>
          <a:xfrm>
            <a:off x="466344" y="6510528"/>
            <a:ext cx="557784" cy="206236"/>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graphicFrame>
        <p:nvGraphicFramePr>
          <p:cNvPr id="12" name="Object 11" descr="CONFIDENTIAL_TAG_0xFFEE" hidden="1">
            <a:extLst>
              <a:ext uri="{FF2B5EF4-FFF2-40B4-BE49-F238E27FC236}">
                <a16:creationId xmlns:a16="http://schemas.microsoft.com/office/drawing/2014/main" id="{499B7E60-15EF-459C-9A3B-3677A48F98A5}"/>
              </a:ext>
            </a:extLst>
          </p:cNvPr>
          <p:cNvGraphicFramePr>
            <a:graphicFrameLocks noChangeAspect="1"/>
          </p:cNvGraphicFramePr>
          <p:nvPr userDrawn="1">
            <p:custDataLst>
              <p:tags r:id="rId3"/>
            </p:custDataLst>
            <p:extLst>
              <p:ext uri="{D42A27DB-BD31-4B8C-83A1-F6EECF244321}">
                <p14:modId xmlns:p14="http://schemas.microsoft.com/office/powerpoint/2010/main" val="707095980"/>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3273" name="think-cell Slide" r:id="rId8" imgW="270" imgH="270" progId="TCLayout.ActiveDocument.1">
                  <p:embed/>
                </p:oleObj>
              </mc:Choice>
              <mc:Fallback>
                <p:oleObj name="think-cell Slide" r:id="rId8" imgW="270" imgH="270" progId="TCLayout.ActiveDocument.1">
                  <p:embed/>
                  <p:pic>
                    <p:nvPicPr>
                      <p:cNvPr id="12" name="Object 11" descr="CONFIDENTIAL_TAG_0xFFEE" hidden="1">
                        <a:extLst>
                          <a:ext uri="{FF2B5EF4-FFF2-40B4-BE49-F238E27FC236}">
                            <a16:creationId xmlns:a16="http://schemas.microsoft.com/office/drawing/2014/main" id="{499B7E60-15EF-459C-9A3B-3677A48F98A5}"/>
                          </a:ext>
                        </a:extLst>
                      </p:cNvPr>
                      <p:cNvPicPr/>
                      <p:nvPr/>
                    </p:nvPicPr>
                    <p:blipFill>
                      <a:blip r:embed="rId7"/>
                      <a:stretch>
                        <a:fillRect/>
                      </a:stretch>
                    </p:blipFill>
                    <p:spPr>
                      <a:xfrm>
                        <a:off x="2119" y="1589"/>
                        <a:ext cx="2116" cy="1587"/>
                      </a:xfrm>
                      <a:prstGeom prst="rect">
                        <a:avLst/>
                      </a:prstGeom>
                    </p:spPr>
                  </p:pic>
                </p:oleObj>
              </mc:Fallback>
            </mc:AlternateContent>
          </a:graphicData>
        </a:graphic>
      </p:graphicFrame>
      <p:sp>
        <p:nvSpPr>
          <p:cNvPr id="13" name="TextBox 12" descr="CONFIDENTIAL_TAG_0xFFEE">
            <a:extLst>
              <a:ext uri="{FF2B5EF4-FFF2-40B4-BE49-F238E27FC236}">
                <a16:creationId xmlns:a16="http://schemas.microsoft.com/office/drawing/2014/main" id="{185E49CE-B58B-41A5-B4B9-D0B7E797D639}"/>
              </a:ext>
            </a:extLst>
          </p:cNvPr>
          <p:cNvSpPr txBox="1"/>
          <p:nvPr userDrawn="1"/>
        </p:nvSpPr>
        <p:spPr>
          <a:xfrm>
            <a:off x="4817535" y="6540219"/>
            <a:ext cx="2556931" cy="198185"/>
          </a:xfrm>
          <a:prstGeom prst="rect">
            <a:avLst/>
          </a:prstGeom>
          <a:noFill/>
          <a:effectLst>
            <a:glow>
              <a:srgbClr val="000000"/>
            </a:glow>
          </a:effectLst>
        </p:spPr>
        <p:txBody>
          <a:bodyPr vert="horz" lIns="0" tIns="0" rIns="0" bIns="0" rtlCol="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Rectangle 20">
            <a:extLst>
              <a:ext uri="{FF2B5EF4-FFF2-40B4-BE49-F238E27FC236}">
                <a16:creationId xmlns:a16="http://schemas.microsoft.com/office/drawing/2014/main" id="{049D57AB-F6E3-4962-9666-795C7AE04C34}"/>
              </a:ext>
            </a:extLst>
          </p:cNvPr>
          <p:cNvSpPr/>
          <p:nvPr userDrawn="1"/>
        </p:nvSpPr>
        <p:spPr bwMode="gray">
          <a:xfrm flipH="1">
            <a:off x="5827183" y="0"/>
            <a:ext cx="6364817" cy="6376987"/>
          </a:xfrm>
          <a:prstGeom prst="rect">
            <a:avLst/>
          </a:prstGeom>
          <a:gradFill flip="none" rotWithShape="1">
            <a:gsLst>
              <a:gs pos="0">
                <a:srgbClr val="000000">
                  <a:alpha val="40000"/>
                </a:srgbClr>
              </a:gs>
              <a:gs pos="100000">
                <a:srgbClr val="0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7B5A7193-6803-431B-AFD7-79EB55FC6AB6}"/>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217857" y="414338"/>
            <a:ext cx="2505831" cy="914400"/>
          </a:xfrm>
          <a:prstGeom prst="rect">
            <a:avLst/>
          </a:prstGeom>
        </p:spPr>
      </p:pic>
      <p:sp>
        <p:nvSpPr>
          <p:cNvPr id="14" name="Rectangle 13">
            <a:extLst>
              <a:ext uri="{FF2B5EF4-FFF2-40B4-BE49-F238E27FC236}">
                <a16:creationId xmlns:a16="http://schemas.microsoft.com/office/drawing/2014/main" id="{CCCC7167-7B14-1B42-A1C5-1D8ED0564CA4}"/>
              </a:ext>
            </a:extLst>
          </p:cNvPr>
          <p:cNvSpPr/>
          <p:nvPr userDrawn="1"/>
        </p:nvSpPr>
        <p:spPr bwMode="auto">
          <a:xfrm>
            <a:off x="10635175" y="6468324"/>
            <a:ext cx="1195754" cy="34747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76351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lvl1pPr>
              <a:defRPr/>
            </a:lvl1pPr>
          </a:lstStyle>
          <a:p>
            <a:r>
              <a:rPr lang="en-US" dirty="0"/>
              <a:t>Click to edit master title style</a:t>
            </a:r>
          </a:p>
        </p:txBody>
      </p:sp>
      <p:sp>
        <p:nvSpPr>
          <p:cNvPr id="3" name="Content Placeholder 2"/>
          <p:cNvSpPr>
            <a:spLocks noGrp="1"/>
          </p:cNvSpPr>
          <p:nvPr>
            <p:ph idx="1" hasCustomPrompt="1"/>
          </p:nvPr>
        </p:nvSpPr>
        <p:spPr>
          <a:xfrm>
            <a:off x="466344" y="1481328"/>
            <a:ext cx="11256264" cy="4636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3"/>
          <p:cNvSpPr>
            <a:spLocks noGrp="1"/>
          </p:cNvSpPr>
          <p:nvPr>
            <p:ph type="dt" sz="half" idx="2"/>
          </p:nvPr>
        </p:nvSpPr>
        <p:spPr>
          <a:xfrm>
            <a:off x="8165306" y="6510528"/>
            <a:ext cx="1499902" cy="206236"/>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8" name="Slide Number Placeholder 5"/>
          <p:cNvSpPr>
            <a:spLocks noGrp="1"/>
          </p:cNvSpPr>
          <p:nvPr>
            <p:ph type="sldNum" sz="quarter" idx="4"/>
          </p:nvPr>
        </p:nvSpPr>
        <p:spPr>
          <a:xfrm>
            <a:off x="466344" y="6510528"/>
            <a:ext cx="557784" cy="206236"/>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9" name="Footer Placeholder 4"/>
          <p:cNvSpPr>
            <a:spLocks noGrp="1"/>
          </p:cNvSpPr>
          <p:nvPr>
            <p:ph type="ftr" sz="quarter" idx="3"/>
          </p:nvPr>
        </p:nvSpPr>
        <p:spPr>
          <a:xfrm>
            <a:off x="1087036" y="6510528"/>
            <a:ext cx="3451097" cy="210312"/>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10" name="TextBox 9" descr="CONFIDENTIAL_TAG_0xFFEE">
            <a:extLst>
              <a:ext uri="{FF2B5EF4-FFF2-40B4-BE49-F238E27FC236}">
                <a16:creationId xmlns:a16="http://schemas.microsoft.com/office/drawing/2014/main" id="{06FF261F-AE5F-48AD-9ED3-EA9062CF6C8F}"/>
              </a:ext>
            </a:extLst>
          </p:cNvPr>
          <p:cNvSpPr txBox="1"/>
          <p:nvPr userDrawn="1"/>
        </p:nvSpPr>
        <p:spPr>
          <a:xfrm>
            <a:off x="4817535" y="6540219"/>
            <a:ext cx="2556931" cy="198185"/>
          </a:xfrm>
          <a:prstGeom prst="rect">
            <a:avLst/>
          </a:prstGeom>
          <a:noFill/>
          <a:effectLst>
            <a:glow>
              <a:srgbClr val="000000"/>
            </a:glow>
          </a:effectLst>
        </p:spPr>
        <p:txBody>
          <a:bodyPr vert="horz" lIns="0" tIns="0" rIns="0" bIns="0" rtlCol="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7557672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3" y="420624"/>
            <a:ext cx="9676723" cy="963324"/>
          </a:xfrm>
        </p:spPr>
        <p:txBody>
          <a:bodyPr/>
          <a:lstStyle>
            <a:lvl1pPr>
              <a:defRPr/>
            </a:lvl1pPr>
          </a:lstStyle>
          <a:p>
            <a:r>
              <a:rPr lang="en-US" dirty="0"/>
              <a:t>Click to edit master title style</a:t>
            </a:r>
          </a:p>
        </p:txBody>
      </p:sp>
      <p:sp>
        <p:nvSpPr>
          <p:cNvPr id="3" name="Content Placeholder 2"/>
          <p:cNvSpPr>
            <a:spLocks noGrp="1"/>
          </p:cNvSpPr>
          <p:nvPr>
            <p:ph sz="half" idx="1" hasCustomPrompt="1"/>
          </p:nvPr>
        </p:nvSpPr>
        <p:spPr>
          <a:xfrm>
            <a:off x="466344" y="1481328"/>
            <a:ext cx="5422392" cy="4636008"/>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hasCustomPrompt="1"/>
          </p:nvPr>
        </p:nvSpPr>
        <p:spPr>
          <a:xfrm>
            <a:off x="6300216" y="1481328"/>
            <a:ext cx="5422392" cy="4636008"/>
          </a:xfrm>
        </p:spPr>
        <p:txBody>
          <a:bodyPr>
            <a:no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Date Placeholder 3"/>
          <p:cNvSpPr>
            <a:spLocks noGrp="1"/>
          </p:cNvSpPr>
          <p:nvPr>
            <p:ph type="dt" sz="half" idx="10"/>
          </p:nvPr>
        </p:nvSpPr>
        <p:spPr>
          <a:xfrm>
            <a:off x="8165306" y="6510528"/>
            <a:ext cx="1499902" cy="206236"/>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9" name="Slide Number Placeholder 5"/>
          <p:cNvSpPr>
            <a:spLocks noGrp="1"/>
          </p:cNvSpPr>
          <p:nvPr>
            <p:ph type="sldNum" sz="quarter" idx="4"/>
          </p:nvPr>
        </p:nvSpPr>
        <p:spPr>
          <a:xfrm>
            <a:off x="466344" y="6510528"/>
            <a:ext cx="557784" cy="206236"/>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0" name="Footer Placeholder 4"/>
          <p:cNvSpPr>
            <a:spLocks noGrp="1"/>
          </p:cNvSpPr>
          <p:nvPr>
            <p:ph type="ftr" sz="quarter" idx="3"/>
          </p:nvPr>
        </p:nvSpPr>
        <p:spPr>
          <a:xfrm>
            <a:off x="1087036" y="6510528"/>
            <a:ext cx="3451097" cy="210312"/>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11" name="TextBox 10" descr="CONFIDENTIAL_TAG_0xFFEE">
            <a:extLst>
              <a:ext uri="{FF2B5EF4-FFF2-40B4-BE49-F238E27FC236}">
                <a16:creationId xmlns:a16="http://schemas.microsoft.com/office/drawing/2014/main" id="{55EC86F1-AE5E-482A-8BBB-3426FA76874B}"/>
              </a:ext>
            </a:extLst>
          </p:cNvPr>
          <p:cNvSpPr txBox="1"/>
          <p:nvPr userDrawn="1"/>
        </p:nvSpPr>
        <p:spPr>
          <a:xfrm>
            <a:off x="4817535" y="6540219"/>
            <a:ext cx="2556931" cy="198185"/>
          </a:xfrm>
          <a:prstGeom prst="rect">
            <a:avLst/>
          </a:prstGeom>
          <a:noFill/>
          <a:effectLst>
            <a:glow>
              <a:srgbClr val="000000"/>
            </a:glow>
          </a:effectLst>
        </p:spPr>
        <p:txBody>
          <a:bodyPr vert="horz" lIns="0" tIns="0" rIns="0" bIns="0" rtlCol="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3653070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Closing Slide with Image">
    <p:spTree>
      <p:nvGrpSpPr>
        <p:cNvPr id="1" name=""/>
        <p:cNvGrpSpPr/>
        <p:nvPr/>
      </p:nvGrpSpPr>
      <p:grpSpPr>
        <a:xfrm>
          <a:off x="0" y="0"/>
          <a:ext cx="0" cy="0"/>
          <a:chOff x="0" y="0"/>
          <a:chExt cx="0" cy="0"/>
        </a:xfrm>
      </p:grpSpPr>
      <p:sp>
        <p:nvSpPr>
          <p:cNvPr id="27" name="Rectangle 26"/>
          <p:cNvSpPr/>
          <p:nvPr userDrawn="1"/>
        </p:nvSpPr>
        <p:spPr bwMode="white">
          <a:xfrm>
            <a:off x="0" y="342900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p:cNvSpPr/>
          <p:nvPr userDrawn="1"/>
        </p:nvSpPr>
        <p:spPr bwMode="white">
          <a:xfrm>
            <a:off x="0" y="342900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userDrawn="1"/>
        </p:nvSpPr>
        <p:spPr bwMode="white">
          <a:xfrm>
            <a:off x="0" y="342900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DC77BA6D-F153-45A2-8C2E-FC1BE7DA9D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 y="0"/>
            <a:ext cx="12192000" cy="5905374"/>
          </a:xfrm>
          <a:prstGeom prst="rect">
            <a:avLst/>
          </a:prstGeom>
        </p:spPr>
      </p:pic>
      <p:sp>
        <p:nvSpPr>
          <p:cNvPr id="10" name="Rectangle 9">
            <a:extLst>
              <a:ext uri="{FF2B5EF4-FFF2-40B4-BE49-F238E27FC236}">
                <a16:creationId xmlns:a16="http://schemas.microsoft.com/office/drawing/2014/main" id="{FFA7E978-9310-406D-B171-C774C18C65CA}"/>
              </a:ext>
            </a:extLst>
          </p:cNvPr>
          <p:cNvSpPr/>
          <p:nvPr userDrawn="1"/>
        </p:nvSpPr>
        <p:spPr bwMode="white">
          <a:xfrm>
            <a:off x="0" y="342900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45E9C4FE-D189-4238-8CCF-904E3CC2359F}"/>
              </a:ext>
            </a:extLst>
          </p:cNvPr>
          <p:cNvSpPr/>
          <p:nvPr userDrawn="1"/>
        </p:nvSpPr>
        <p:spPr bwMode="gray">
          <a:xfrm>
            <a:off x="-1" y="3246120"/>
            <a:ext cx="12191999" cy="365760"/>
          </a:xfrm>
          <a:prstGeom prst="rect">
            <a:avLst/>
          </a:prstGeom>
          <a:solidFill>
            <a:srgbClr val="00428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3" name="TextBox 32"/>
          <p:cNvSpPr txBox="1"/>
          <p:nvPr userDrawn="1"/>
        </p:nvSpPr>
        <p:spPr>
          <a:xfrm>
            <a:off x="2683272" y="6225331"/>
            <a:ext cx="6825458" cy="332399"/>
          </a:xfrm>
          <a:prstGeom prst="rect">
            <a:avLst/>
          </a:prstGeom>
          <a:noFill/>
        </p:spPr>
        <p:txBody>
          <a:bodyPr wrap="none" rtlCol="0">
            <a:spAutoFit/>
          </a:bodyPr>
          <a:lstStyle/>
          <a:p>
            <a:pPr algn="ctr"/>
            <a:r>
              <a:rPr lang="en-US" sz="1560" b="1" dirty="0">
                <a:solidFill>
                  <a:schemeClr val="tx2"/>
                </a:solidFill>
              </a:rPr>
              <a:t>720.746.4844  |  neonscience@battelleecology.org</a:t>
            </a:r>
            <a:r>
              <a:rPr lang="en-US" sz="1560" b="1" baseline="0" dirty="0">
                <a:solidFill>
                  <a:schemeClr val="tx2"/>
                </a:solidFill>
              </a:rPr>
              <a:t>   |  neonscience.org</a:t>
            </a:r>
            <a:endParaRPr lang="en-US" sz="1560" b="1" dirty="0">
              <a:solidFill>
                <a:schemeClr val="tx2"/>
              </a:solidFill>
            </a:endParaRPr>
          </a:p>
        </p:txBody>
      </p:sp>
      <p:pic>
        <p:nvPicPr>
          <p:cNvPr id="13" name="Picture 12">
            <a:extLst>
              <a:ext uri="{FF2B5EF4-FFF2-40B4-BE49-F238E27FC236}">
                <a16:creationId xmlns:a16="http://schemas.microsoft.com/office/drawing/2014/main" id="{61511EC5-BD10-4AED-A1A1-B2858B211D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55848" y="3996133"/>
            <a:ext cx="5291222" cy="1928576"/>
          </a:xfrm>
          <a:prstGeom prst="rect">
            <a:avLst/>
          </a:prstGeom>
        </p:spPr>
      </p:pic>
    </p:spTree>
    <p:extLst>
      <p:ext uri="{BB962C8B-B14F-4D97-AF65-F5344CB8AC3E}">
        <p14:creationId xmlns:p14="http://schemas.microsoft.com/office/powerpoint/2010/main" val="403977574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oleObject" Target="../embeddings/oleObject2.bin"/><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Freeform: Shape 13"/>
          <p:cNvSpPr/>
          <p:nvPr userDrawn="1"/>
        </p:nvSpPr>
        <p:spPr bwMode="white">
          <a:xfrm>
            <a:off x="11598781" y="6181821"/>
            <a:ext cx="146051" cy="221456"/>
          </a:xfrm>
          <a:custGeom>
            <a:avLst/>
            <a:gdLst>
              <a:gd name="connsiteX0" fmla="*/ 0 w 402431"/>
              <a:gd name="connsiteY0" fmla="*/ 321468 h 340518"/>
              <a:gd name="connsiteX1" fmla="*/ 114300 w 402431"/>
              <a:gd name="connsiteY1" fmla="*/ 0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21468"/>
              <a:gd name="connsiteX1" fmla="*/ 76200 w 402431"/>
              <a:gd name="connsiteY1" fmla="*/ 100013 h 321468"/>
              <a:gd name="connsiteX2" fmla="*/ 402431 w 402431"/>
              <a:gd name="connsiteY2" fmla="*/ 0 h 321468"/>
              <a:gd name="connsiteX3" fmla="*/ 104775 w 402431"/>
              <a:gd name="connsiteY3" fmla="*/ 319087 h 321468"/>
              <a:gd name="connsiteX4" fmla="*/ 0 w 402431"/>
              <a:gd name="connsiteY4" fmla="*/ 321468 h 321468"/>
              <a:gd name="connsiteX0" fmla="*/ 0 w 109537"/>
              <a:gd name="connsiteY0" fmla="*/ 221455 h 221455"/>
              <a:gd name="connsiteX1" fmla="*/ 76200 w 109537"/>
              <a:gd name="connsiteY1" fmla="*/ 0 h 221455"/>
              <a:gd name="connsiteX2" fmla="*/ 109537 w 109537"/>
              <a:gd name="connsiteY2" fmla="*/ 14287 h 221455"/>
              <a:gd name="connsiteX3" fmla="*/ 104775 w 109537"/>
              <a:gd name="connsiteY3" fmla="*/ 219074 h 221455"/>
              <a:gd name="connsiteX4" fmla="*/ 0 w 109537"/>
              <a:gd name="connsiteY4" fmla="*/ 221455 h 221455"/>
              <a:gd name="connsiteX0" fmla="*/ 0 w 111918"/>
              <a:gd name="connsiteY0" fmla="*/ 221455 h 221455"/>
              <a:gd name="connsiteX1" fmla="*/ 76200 w 111918"/>
              <a:gd name="connsiteY1" fmla="*/ 0 h 221455"/>
              <a:gd name="connsiteX2" fmla="*/ 111918 w 111918"/>
              <a:gd name="connsiteY2" fmla="*/ 14287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09537"/>
              <a:gd name="connsiteY0" fmla="*/ 221456 h 221456"/>
              <a:gd name="connsiteX1" fmla="*/ 76200 w 109537"/>
              <a:gd name="connsiteY1" fmla="*/ 1 h 221456"/>
              <a:gd name="connsiteX2" fmla="*/ 109537 w 109537"/>
              <a:gd name="connsiteY2" fmla="*/ 0 h 221456"/>
              <a:gd name="connsiteX3" fmla="*/ 104775 w 109537"/>
              <a:gd name="connsiteY3" fmla="*/ 219075 h 221456"/>
              <a:gd name="connsiteX4" fmla="*/ 0 w 109537"/>
              <a:gd name="connsiteY4" fmla="*/ 221456 h 221456"/>
              <a:gd name="connsiteX0" fmla="*/ 0 w 109538"/>
              <a:gd name="connsiteY0" fmla="*/ 221456 h 221456"/>
              <a:gd name="connsiteX1" fmla="*/ 76200 w 109538"/>
              <a:gd name="connsiteY1" fmla="*/ 1 h 221456"/>
              <a:gd name="connsiteX2" fmla="*/ 109537 w 109538"/>
              <a:gd name="connsiteY2" fmla="*/ 0 h 221456"/>
              <a:gd name="connsiteX3" fmla="*/ 109538 w 109538"/>
              <a:gd name="connsiteY3" fmla="*/ 219075 h 221456"/>
              <a:gd name="connsiteX4" fmla="*/ 0 w 109538"/>
              <a:gd name="connsiteY4" fmla="*/ 221456 h 22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8" h="221456">
                <a:moveTo>
                  <a:pt x="0" y="221456"/>
                </a:moveTo>
                <a:lnTo>
                  <a:pt x="76200" y="1"/>
                </a:lnTo>
                <a:lnTo>
                  <a:pt x="109537" y="0"/>
                </a:lnTo>
                <a:cubicBezTo>
                  <a:pt x="109537" y="73025"/>
                  <a:pt x="109538" y="146050"/>
                  <a:pt x="109538" y="219075"/>
                </a:cubicBezTo>
                <a:lnTo>
                  <a:pt x="0" y="221456"/>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aphicFrame>
        <p:nvGraphicFramePr>
          <p:cNvPr id="5" name="Object 4" hidden="1"/>
          <p:cNvGraphicFramePr>
            <a:graphicFrameLocks noChangeAspect="1"/>
          </p:cNvGraphicFramePr>
          <p:nvPr userDrawn="1">
            <p:custDataLst>
              <p:tags r:id="rId9"/>
            </p:custDataLst>
            <p:extLst>
              <p:ext uri="{D42A27DB-BD31-4B8C-83A1-F6EECF244321}">
                <p14:modId xmlns:p14="http://schemas.microsoft.com/office/powerpoint/2010/main" val="53753487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41"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466344" y="420624"/>
            <a:ext cx="9676723" cy="963324"/>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66344" y="1481328"/>
            <a:ext cx="11256264" cy="463600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p:cNvSpPr>
            <a:spLocks noGrp="1"/>
          </p:cNvSpPr>
          <p:nvPr>
            <p:ph type="dt" sz="half" idx="2"/>
          </p:nvPr>
        </p:nvSpPr>
        <p:spPr>
          <a:xfrm>
            <a:off x="8165306" y="6510528"/>
            <a:ext cx="1499902" cy="206236"/>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6" name="Slide Number Placeholder 5"/>
          <p:cNvSpPr>
            <a:spLocks noGrp="1"/>
          </p:cNvSpPr>
          <p:nvPr>
            <p:ph type="sldNum" sz="quarter" idx="4"/>
          </p:nvPr>
        </p:nvSpPr>
        <p:spPr>
          <a:xfrm>
            <a:off x="466344" y="6510528"/>
            <a:ext cx="557784" cy="206236"/>
          </a:xfrm>
          <a:prstGeom prst="rect">
            <a:avLst/>
          </a:prstGeom>
        </p:spPr>
        <p:txBody>
          <a:bodyPr vert="horz" lIns="0" tIns="45720" rIns="91440" bIns="45720" rtlCol="0" anchor="ctr"/>
          <a:lstStyle>
            <a:lvl1pPr algn="l">
              <a:defRPr sz="1000" b="0">
                <a:solidFill>
                  <a:schemeClr val="tx1"/>
                </a:solidFill>
              </a:defRPr>
            </a:lvl1pPr>
          </a:lstStyle>
          <a:p>
            <a:fld id="{47A9008A-481B-4F65-A514-1AA65EA0FD53}" type="slidenum">
              <a:rPr lang="en-US" smtClean="0"/>
              <a:pPr/>
              <a:t>‹#›</a:t>
            </a:fld>
            <a:endParaRPr lang="en-US" dirty="0"/>
          </a:p>
        </p:txBody>
      </p:sp>
      <p:sp>
        <p:nvSpPr>
          <p:cNvPr id="11" name="Footer Placeholder 4"/>
          <p:cNvSpPr>
            <a:spLocks noGrp="1"/>
          </p:cNvSpPr>
          <p:nvPr>
            <p:ph type="ftr" sz="quarter" idx="3"/>
          </p:nvPr>
        </p:nvSpPr>
        <p:spPr>
          <a:xfrm>
            <a:off x="1087036" y="6510528"/>
            <a:ext cx="3451097" cy="210312"/>
          </a:xfrm>
          <a:prstGeom prst="rect">
            <a:avLst/>
          </a:prstGeom>
        </p:spPr>
        <p:txBody>
          <a:bodyPr vert="horz" lIns="91440" tIns="45720" rIns="91440" bIns="45720" rtlCol="0" anchor="ctr"/>
          <a:lstStyle>
            <a:lvl1pPr algn="ctr">
              <a:defRPr sz="1000" b="0">
                <a:solidFill>
                  <a:schemeClr val="tx1"/>
                </a:solidFill>
              </a:defRPr>
            </a:lvl1pPr>
          </a:lstStyle>
          <a:p>
            <a:endParaRPr lang="en-US" dirty="0"/>
          </a:p>
        </p:txBody>
      </p:sp>
      <p:sp>
        <p:nvSpPr>
          <p:cNvPr id="18" name="Rectangle 17"/>
          <p:cNvSpPr/>
          <p:nvPr userDrawn="1"/>
        </p:nvSpPr>
        <p:spPr bwMode="gray">
          <a:xfrm>
            <a:off x="466344" y="6192078"/>
            <a:ext cx="11362893" cy="123966"/>
          </a:xfrm>
          <a:prstGeom prst="rect">
            <a:avLst/>
          </a:pr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bwMode="gray">
          <a:xfrm>
            <a:off x="466344" y="6252068"/>
            <a:ext cx="11362893" cy="123967"/>
          </a:xfrm>
          <a:prstGeom prst="rect">
            <a:avLst/>
          </a:prstGeom>
          <a:solidFill>
            <a:srgbClr val="14141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p:cNvSpPr/>
          <p:nvPr userDrawn="1"/>
        </p:nvSpPr>
        <p:spPr bwMode="white">
          <a:xfrm>
            <a:off x="11747086" y="6181821"/>
            <a:ext cx="109538" cy="221456"/>
          </a:xfrm>
          <a:custGeom>
            <a:avLst/>
            <a:gdLst>
              <a:gd name="connsiteX0" fmla="*/ 0 w 402431"/>
              <a:gd name="connsiteY0" fmla="*/ 321468 h 340518"/>
              <a:gd name="connsiteX1" fmla="*/ 114300 w 402431"/>
              <a:gd name="connsiteY1" fmla="*/ 0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40518"/>
              <a:gd name="connsiteX1" fmla="*/ 76200 w 402431"/>
              <a:gd name="connsiteY1" fmla="*/ 100013 h 340518"/>
              <a:gd name="connsiteX2" fmla="*/ 402431 w 402431"/>
              <a:gd name="connsiteY2" fmla="*/ 0 h 340518"/>
              <a:gd name="connsiteX3" fmla="*/ 402431 w 402431"/>
              <a:gd name="connsiteY3" fmla="*/ 340518 h 340518"/>
              <a:gd name="connsiteX4" fmla="*/ 0 w 402431"/>
              <a:gd name="connsiteY4" fmla="*/ 321468 h 340518"/>
              <a:gd name="connsiteX0" fmla="*/ 0 w 402431"/>
              <a:gd name="connsiteY0" fmla="*/ 321468 h 321468"/>
              <a:gd name="connsiteX1" fmla="*/ 76200 w 402431"/>
              <a:gd name="connsiteY1" fmla="*/ 100013 h 321468"/>
              <a:gd name="connsiteX2" fmla="*/ 402431 w 402431"/>
              <a:gd name="connsiteY2" fmla="*/ 0 h 321468"/>
              <a:gd name="connsiteX3" fmla="*/ 104775 w 402431"/>
              <a:gd name="connsiteY3" fmla="*/ 319087 h 321468"/>
              <a:gd name="connsiteX4" fmla="*/ 0 w 402431"/>
              <a:gd name="connsiteY4" fmla="*/ 321468 h 321468"/>
              <a:gd name="connsiteX0" fmla="*/ 0 w 109537"/>
              <a:gd name="connsiteY0" fmla="*/ 221455 h 221455"/>
              <a:gd name="connsiteX1" fmla="*/ 76200 w 109537"/>
              <a:gd name="connsiteY1" fmla="*/ 0 h 221455"/>
              <a:gd name="connsiteX2" fmla="*/ 109537 w 109537"/>
              <a:gd name="connsiteY2" fmla="*/ 14287 h 221455"/>
              <a:gd name="connsiteX3" fmla="*/ 104775 w 109537"/>
              <a:gd name="connsiteY3" fmla="*/ 219074 h 221455"/>
              <a:gd name="connsiteX4" fmla="*/ 0 w 109537"/>
              <a:gd name="connsiteY4" fmla="*/ 221455 h 221455"/>
              <a:gd name="connsiteX0" fmla="*/ 0 w 111918"/>
              <a:gd name="connsiteY0" fmla="*/ 221455 h 221455"/>
              <a:gd name="connsiteX1" fmla="*/ 76200 w 111918"/>
              <a:gd name="connsiteY1" fmla="*/ 0 h 221455"/>
              <a:gd name="connsiteX2" fmla="*/ 111918 w 111918"/>
              <a:gd name="connsiteY2" fmla="*/ 14287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11918"/>
              <a:gd name="connsiteY0" fmla="*/ 221455 h 221455"/>
              <a:gd name="connsiteX1" fmla="*/ 76200 w 111918"/>
              <a:gd name="connsiteY1" fmla="*/ 0 h 221455"/>
              <a:gd name="connsiteX2" fmla="*/ 111918 w 111918"/>
              <a:gd name="connsiteY2" fmla="*/ 4762 h 221455"/>
              <a:gd name="connsiteX3" fmla="*/ 104775 w 111918"/>
              <a:gd name="connsiteY3" fmla="*/ 219074 h 221455"/>
              <a:gd name="connsiteX4" fmla="*/ 0 w 111918"/>
              <a:gd name="connsiteY4" fmla="*/ 221455 h 221455"/>
              <a:gd name="connsiteX0" fmla="*/ 0 w 109537"/>
              <a:gd name="connsiteY0" fmla="*/ 221456 h 221456"/>
              <a:gd name="connsiteX1" fmla="*/ 76200 w 109537"/>
              <a:gd name="connsiteY1" fmla="*/ 1 h 221456"/>
              <a:gd name="connsiteX2" fmla="*/ 109537 w 109537"/>
              <a:gd name="connsiteY2" fmla="*/ 0 h 221456"/>
              <a:gd name="connsiteX3" fmla="*/ 104775 w 109537"/>
              <a:gd name="connsiteY3" fmla="*/ 219075 h 221456"/>
              <a:gd name="connsiteX4" fmla="*/ 0 w 109537"/>
              <a:gd name="connsiteY4" fmla="*/ 221456 h 221456"/>
              <a:gd name="connsiteX0" fmla="*/ 0 w 109538"/>
              <a:gd name="connsiteY0" fmla="*/ 221456 h 221456"/>
              <a:gd name="connsiteX1" fmla="*/ 76200 w 109538"/>
              <a:gd name="connsiteY1" fmla="*/ 1 h 221456"/>
              <a:gd name="connsiteX2" fmla="*/ 109537 w 109538"/>
              <a:gd name="connsiteY2" fmla="*/ 0 h 221456"/>
              <a:gd name="connsiteX3" fmla="*/ 109538 w 109538"/>
              <a:gd name="connsiteY3" fmla="*/ 219075 h 221456"/>
              <a:gd name="connsiteX4" fmla="*/ 0 w 109538"/>
              <a:gd name="connsiteY4" fmla="*/ 221456 h 22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8" h="221456">
                <a:moveTo>
                  <a:pt x="0" y="221456"/>
                </a:moveTo>
                <a:lnTo>
                  <a:pt x="76200" y="1"/>
                </a:lnTo>
                <a:lnTo>
                  <a:pt x="109537" y="0"/>
                </a:lnTo>
                <a:cubicBezTo>
                  <a:pt x="109537" y="73025"/>
                  <a:pt x="109538" y="146050"/>
                  <a:pt x="109538" y="219075"/>
                </a:cubicBezTo>
                <a:lnTo>
                  <a:pt x="0" y="221456"/>
                </a:lnTo>
                <a:close/>
              </a:path>
            </a:pathLst>
          </a:cu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aphicFrame>
        <p:nvGraphicFramePr>
          <p:cNvPr id="13" name="Object 12" descr="CONFIDENTIAL_TAG_0xFFEE" hidden="1">
            <a:extLst>
              <a:ext uri="{FF2B5EF4-FFF2-40B4-BE49-F238E27FC236}">
                <a16:creationId xmlns:a16="http://schemas.microsoft.com/office/drawing/2014/main" id="{F7797717-CA43-49FE-B295-C5741D810F83}"/>
              </a:ext>
            </a:extLst>
          </p:cNvPr>
          <p:cNvGraphicFramePr>
            <a:graphicFrameLocks noChangeAspect="1"/>
          </p:cNvGraphicFramePr>
          <p:nvPr userDrawn="1">
            <p:custDataLst>
              <p:tags r:id="rId10"/>
            </p:custDataLst>
            <p:extLst>
              <p:ext uri="{D42A27DB-BD31-4B8C-83A1-F6EECF244321}">
                <p14:modId xmlns:p14="http://schemas.microsoft.com/office/powerpoint/2010/main" val="2486504821"/>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342" name="think-cell Slide" r:id="rId13" imgW="270" imgH="270" progId="TCLayout.ActiveDocument.1">
                  <p:embed/>
                </p:oleObj>
              </mc:Choice>
              <mc:Fallback>
                <p:oleObj name="think-cell Slide" r:id="rId13" imgW="270" imgH="270" progId="TCLayout.ActiveDocument.1">
                  <p:embed/>
                  <p:pic>
                    <p:nvPicPr>
                      <p:cNvPr id="5" name="Object 4" hidden="1"/>
                      <p:cNvPicPr/>
                      <p:nvPr/>
                    </p:nvPicPr>
                    <p:blipFill>
                      <a:blip r:embed="rId12"/>
                      <a:stretch>
                        <a:fillRect/>
                      </a:stretch>
                    </p:blipFill>
                    <p:spPr>
                      <a:xfrm>
                        <a:off x="2119" y="1589"/>
                        <a:ext cx="2116" cy="1587"/>
                      </a:xfrm>
                      <a:prstGeom prst="rect">
                        <a:avLst/>
                      </a:prstGeom>
                    </p:spPr>
                  </p:pic>
                </p:oleObj>
              </mc:Fallback>
            </mc:AlternateContent>
          </a:graphicData>
        </a:graphic>
      </p:graphicFrame>
      <p:pic>
        <p:nvPicPr>
          <p:cNvPr id="15" name="Picture 14" descr="A close up of a sign&#10;&#10;Description generated with very high confidence">
            <a:extLst>
              <a:ext uri="{FF2B5EF4-FFF2-40B4-BE49-F238E27FC236}">
                <a16:creationId xmlns:a16="http://schemas.microsoft.com/office/drawing/2014/main" id="{C4801AA2-B5A5-6D4D-AFA6-138BE128648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748494" y="6438502"/>
            <a:ext cx="923312" cy="336534"/>
          </a:xfrm>
          <a:prstGeom prst="rect">
            <a:avLst/>
          </a:prstGeom>
        </p:spPr>
      </p:pic>
    </p:spTree>
    <p:extLst>
      <p:ext uri="{BB962C8B-B14F-4D97-AF65-F5344CB8AC3E}">
        <p14:creationId xmlns:p14="http://schemas.microsoft.com/office/powerpoint/2010/main" val="28577994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5" r:id="rId3"/>
    <p:sldLayoutId id="2147483686" r:id="rId4"/>
    <p:sldLayoutId id="2147483688" r:id="rId5"/>
    <p:sldLayoutId id="2147483693" r:id="rId6"/>
  </p:sldLayoutIdLst>
  <p:hf hdr="0" ftr="0" dt="0"/>
  <p:txStyles>
    <p:titleStyle>
      <a:lvl1pPr algn="l" defTabSz="914400" rtl="0" eaLnBrk="1" latinLnBrk="0" hangingPunct="1">
        <a:lnSpc>
          <a:spcPct val="85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 userDrawn="1">
          <p15:clr>
            <a:srgbClr val="F26B43"/>
          </p15:clr>
        </p15:guide>
        <p15:guide id="4" pos="7385" userDrawn="1">
          <p15:clr>
            <a:srgbClr val="F26B43"/>
          </p15:clr>
        </p15:guide>
        <p15:guide id="5" orient="horz" pos="931" userDrawn="1">
          <p15:clr>
            <a:srgbClr val="F26B43"/>
          </p15:clr>
        </p15:guide>
        <p15:guide id="6" orient="horz" pos="877" userDrawn="1">
          <p15:clr>
            <a:srgbClr val="F26B43"/>
          </p15:clr>
        </p15:guide>
        <p15:guide id="7" orient="horz" pos="261" userDrawn="1">
          <p15:clr>
            <a:srgbClr val="F26B43"/>
          </p15:clr>
        </p15:guide>
        <p15:guide id="8" orient="horz" pos="3858" userDrawn="1">
          <p15:clr>
            <a:srgbClr val="F26B43"/>
          </p15:clr>
        </p15:guide>
        <p15:guide id="9"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ata.neonscience.org/data-products/DP3.30010.001"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data.neonscience.org/data-products/DP3.30026.0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data.neonscience.org/data-api" TargetMode="External"/><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s://www.neonscience.org/resources/code-resources" TargetMode="External"/><Relationship Id="rId5" Type="http://schemas.openxmlformats.org/officeDocument/2006/relationships/hyperlink" Target="https://github.com/NEONScience" TargetMode="External"/><Relationship Id="rId4" Type="http://schemas.openxmlformats.org/officeDocument/2006/relationships/hyperlink" Target="https://www.neonscience.org/neonDataStack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neonscience.org/data/about-data/data-portal-user-accounts"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6.tiff"/></Relationships>
</file>

<file path=ppt/slides/_rels/slide29.xml.rels><?xml version="1.0" encoding="UTF-8" standalone="yes"?>
<Relationships xmlns="http://schemas.openxmlformats.org/package/2006/relationships"><Relationship Id="rId3" Type="http://schemas.openxmlformats.org/officeDocument/2006/relationships/hyperlink" Target="https://www.neonscience.org/data/about-data/data-policies"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data.neonscience.org/file-naming-conventions"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hyperlink" Target="http://data.neonscience.org/data-quality"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C402C8D-7B92-4EE2-9B46-1008497FE854}"/>
              </a:ext>
            </a:extLst>
          </p:cNvPr>
          <p:cNvSpPr>
            <a:spLocks noGrp="1"/>
          </p:cNvSpPr>
          <p:nvPr>
            <p:ph type="subTitle" idx="1"/>
          </p:nvPr>
        </p:nvSpPr>
        <p:spPr/>
        <p:txBody>
          <a:bodyPr/>
          <a:lstStyle/>
          <a:p>
            <a:r>
              <a:rPr lang="en-US" sz="1800" dirty="0"/>
              <a:t>Please view included slide notes throughout the presentation for additional details </a:t>
            </a:r>
          </a:p>
          <a:p>
            <a:r>
              <a:rPr lang="en-US" sz="1400" dirty="0"/>
              <a:t>Updated 6 February 2020</a:t>
            </a:r>
          </a:p>
          <a:p>
            <a:endParaRPr lang="en-US" sz="1800" dirty="0"/>
          </a:p>
        </p:txBody>
      </p:sp>
      <p:sp>
        <p:nvSpPr>
          <p:cNvPr id="2" name="Title 1">
            <a:extLst>
              <a:ext uri="{FF2B5EF4-FFF2-40B4-BE49-F238E27FC236}">
                <a16:creationId xmlns:a16="http://schemas.microsoft.com/office/drawing/2014/main" id="{365C8CC0-5379-4D40-8F90-90B99A8930C7}"/>
              </a:ext>
            </a:extLst>
          </p:cNvPr>
          <p:cNvSpPr>
            <a:spLocks noGrp="1"/>
          </p:cNvSpPr>
          <p:nvPr>
            <p:ph type="ctrTitle"/>
          </p:nvPr>
        </p:nvSpPr>
        <p:spPr/>
        <p:txBody>
          <a:bodyPr/>
          <a:lstStyle/>
          <a:p>
            <a:r>
              <a:rPr lang="en-US" dirty="0"/>
              <a:t>A visual guide to accessing NEON data</a:t>
            </a:r>
          </a:p>
        </p:txBody>
      </p:sp>
      <p:sp>
        <p:nvSpPr>
          <p:cNvPr id="3" name="Slide Number Placeholder 2"/>
          <p:cNvSpPr>
            <a:spLocks noGrp="1"/>
          </p:cNvSpPr>
          <p:nvPr>
            <p:ph type="sldNum" sz="quarter" idx="4"/>
          </p:nvPr>
        </p:nvSpPr>
        <p:spPr/>
        <p:txBody>
          <a:bodyPr/>
          <a:lstStyle/>
          <a:p>
            <a:fld id="{47A9008A-481B-4F65-A514-1AA65EA0FD53}" type="slidenum">
              <a:rPr lang="en-US" smtClean="0"/>
              <a:pPr/>
              <a:t>1</a:t>
            </a:fld>
            <a:endParaRPr lang="en-US" dirty="0"/>
          </a:p>
        </p:txBody>
      </p:sp>
    </p:spTree>
    <p:extLst>
      <p:ext uri="{BB962C8B-B14F-4D97-AF65-F5344CB8AC3E}">
        <p14:creationId xmlns:p14="http://schemas.microsoft.com/office/powerpoint/2010/main" val="3057377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this same chemical properties of surface water product with expanded view by site.">
            <a:extLst>
              <a:ext uri="{FF2B5EF4-FFF2-40B4-BE49-F238E27FC236}">
                <a16:creationId xmlns:a16="http://schemas.microsoft.com/office/drawing/2014/main" id="{18A9A94F-E9A1-5E4C-929E-DABE3B4D36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4116" y="420624"/>
            <a:ext cx="5301366" cy="5682351"/>
          </a:xfrm>
          <a:prstGeom prst="rect">
            <a:avLst/>
          </a:prstGeom>
        </p:spPr>
      </p:pic>
      <p:sp>
        <p:nvSpPr>
          <p:cNvPr id="2" name="Title 1">
            <a:extLst>
              <a:ext uri="{FF2B5EF4-FFF2-40B4-BE49-F238E27FC236}">
                <a16:creationId xmlns:a16="http://schemas.microsoft.com/office/drawing/2014/main" id="{ACA9E4CC-1977-0649-B818-918EE226FF36}"/>
              </a:ext>
            </a:extLst>
          </p:cNvPr>
          <p:cNvSpPr>
            <a:spLocks noGrp="1"/>
          </p:cNvSpPr>
          <p:nvPr>
            <p:ph type="title"/>
          </p:nvPr>
        </p:nvSpPr>
        <p:spPr/>
        <p:txBody>
          <a:bodyPr/>
          <a:lstStyle/>
          <a:p>
            <a:r>
              <a:rPr lang="en-US" dirty="0"/>
              <a:t>Explore data: </a:t>
            </a:r>
            <a:br>
              <a:rPr lang="en-US" dirty="0"/>
            </a:br>
            <a:r>
              <a:rPr lang="en-US" dirty="0"/>
              <a:t>View data availability</a:t>
            </a:r>
          </a:p>
        </p:txBody>
      </p:sp>
      <p:sp>
        <p:nvSpPr>
          <p:cNvPr id="5" name="Slide Number Placeholder 4">
            <a:extLst>
              <a:ext uri="{FF2B5EF4-FFF2-40B4-BE49-F238E27FC236}">
                <a16:creationId xmlns:a16="http://schemas.microsoft.com/office/drawing/2014/main" id="{012673B3-E4A0-BE4A-8E0F-ACA6A143EC70}"/>
              </a:ext>
            </a:extLst>
          </p:cNvPr>
          <p:cNvSpPr>
            <a:spLocks noGrp="1"/>
          </p:cNvSpPr>
          <p:nvPr>
            <p:ph type="sldNum" sz="quarter" idx="4"/>
          </p:nvPr>
        </p:nvSpPr>
        <p:spPr/>
        <p:txBody>
          <a:bodyPr/>
          <a:lstStyle/>
          <a:p>
            <a:fld id="{47A9008A-481B-4F65-A514-1AA65EA0FD53}" type="slidenum">
              <a:rPr lang="en-US" smtClean="0"/>
              <a:pPr/>
              <a:t>10</a:t>
            </a:fld>
            <a:endParaRPr lang="en-US" dirty="0"/>
          </a:p>
        </p:txBody>
      </p:sp>
      <p:sp>
        <p:nvSpPr>
          <p:cNvPr id="10" name="Oval 9">
            <a:extLst>
              <a:ext uri="{FF2B5EF4-FFF2-40B4-BE49-F238E27FC236}">
                <a16:creationId xmlns:a16="http://schemas.microsoft.com/office/drawing/2014/main" id="{E47A663E-BC30-FC42-A6A1-19615F98EF29}"/>
              </a:ext>
            </a:extLst>
          </p:cNvPr>
          <p:cNvSpPr/>
          <p:nvPr/>
        </p:nvSpPr>
        <p:spPr bwMode="auto">
          <a:xfrm>
            <a:off x="9798424" y="1658471"/>
            <a:ext cx="2006685" cy="394447"/>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4" name="Picture 3" descr="Another screenshot of the 'chemical properties of surface water' product, similar to the previous slide in this powerpoint.">
            <a:extLst>
              <a:ext uri="{FF2B5EF4-FFF2-40B4-BE49-F238E27FC236}">
                <a16:creationId xmlns:a16="http://schemas.microsoft.com/office/drawing/2014/main" id="{980390B4-4F90-D349-9A1A-1A47480ED8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343" y="1960274"/>
            <a:ext cx="5290993" cy="2258351"/>
          </a:xfrm>
          <a:prstGeom prst="rect">
            <a:avLst/>
          </a:prstGeom>
        </p:spPr>
      </p:pic>
      <p:sp>
        <p:nvSpPr>
          <p:cNvPr id="12" name="Oval 11">
            <a:extLst>
              <a:ext uri="{FF2B5EF4-FFF2-40B4-BE49-F238E27FC236}">
                <a16:creationId xmlns:a16="http://schemas.microsoft.com/office/drawing/2014/main" id="{0FB6BEC0-1C28-AF4D-B99E-297D590DDD96}"/>
              </a:ext>
            </a:extLst>
          </p:cNvPr>
          <p:cNvSpPr/>
          <p:nvPr/>
        </p:nvSpPr>
        <p:spPr bwMode="auto">
          <a:xfrm>
            <a:off x="3765177" y="3225116"/>
            <a:ext cx="2001124" cy="357632"/>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2538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shot of the chemical properties of surface water product with expanded view by site.">
            <a:extLst>
              <a:ext uri="{FF2B5EF4-FFF2-40B4-BE49-F238E27FC236}">
                <a16:creationId xmlns:a16="http://schemas.microsoft.com/office/drawing/2014/main" id="{3C8E9D55-81FA-2941-BFB4-8FE4EF9FC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4116" y="420624"/>
            <a:ext cx="5301366" cy="5682351"/>
          </a:xfrm>
          <a:prstGeom prst="rect">
            <a:avLst/>
          </a:prstGeom>
        </p:spPr>
      </p:pic>
      <p:sp>
        <p:nvSpPr>
          <p:cNvPr id="2" name="Title 1">
            <a:extLst>
              <a:ext uri="{FF2B5EF4-FFF2-40B4-BE49-F238E27FC236}">
                <a16:creationId xmlns:a16="http://schemas.microsoft.com/office/drawing/2014/main" id="{4DD91484-0B64-C14A-8E20-0D0FA1F28B6C}"/>
              </a:ext>
            </a:extLst>
          </p:cNvPr>
          <p:cNvSpPr>
            <a:spLocks noGrp="1"/>
          </p:cNvSpPr>
          <p:nvPr>
            <p:ph type="title"/>
          </p:nvPr>
        </p:nvSpPr>
        <p:spPr/>
        <p:txBody>
          <a:bodyPr>
            <a:normAutofit/>
          </a:bodyPr>
          <a:lstStyle/>
          <a:p>
            <a:r>
              <a:rPr lang="en-US" dirty="0"/>
              <a:t>Configure data </a:t>
            </a:r>
            <a:br>
              <a:rPr lang="en-US" dirty="0"/>
            </a:br>
            <a:r>
              <a:rPr lang="en-US" dirty="0"/>
              <a:t>download - Part 1</a:t>
            </a:r>
          </a:p>
        </p:txBody>
      </p:sp>
      <p:sp>
        <p:nvSpPr>
          <p:cNvPr id="11" name="Content Placeholder 10">
            <a:extLst>
              <a:ext uri="{FF2B5EF4-FFF2-40B4-BE49-F238E27FC236}">
                <a16:creationId xmlns:a16="http://schemas.microsoft.com/office/drawing/2014/main" id="{0D67D828-3866-D448-8893-1EF5054A829E}"/>
              </a:ext>
            </a:extLst>
          </p:cNvPr>
          <p:cNvSpPr>
            <a:spLocks noGrp="1"/>
          </p:cNvSpPr>
          <p:nvPr>
            <p:ph sz="half" idx="2"/>
          </p:nvPr>
        </p:nvSpPr>
        <p:spPr>
          <a:xfrm>
            <a:off x="478536" y="1481328"/>
            <a:ext cx="5422392" cy="4636008"/>
          </a:xfrm>
        </p:spPr>
        <p:txBody>
          <a:bodyPr/>
          <a:lstStyle/>
          <a:p>
            <a:pPr marL="0" indent="0">
              <a:buNone/>
            </a:pPr>
            <a:r>
              <a:rPr lang="en-US" dirty="0"/>
              <a:t>Select Download Data when you are ready to configure a data download</a:t>
            </a:r>
          </a:p>
        </p:txBody>
      </p:sp>
      <p:sp>
        <p:nvSpPr>
          <p:cNvPr id="5" name="Slide Number Placeholder 4">
            <a:extLst>
              <a:ext uri="{FF2B5EF4-FFF2-40B4-BE49-F238E27FC236}">
                <a16:creationId xmlns:a16="http://schemas.microsoft.com/office/drawing/2014/main" id="{6E5995E7-441F-4742-A8E0-1BB924EDE306}"/>
              </a:ext>
            </a:extLst>
          </p:cNvPr>
          <p:cNvSpPr>
            <a:spLocks noGrp="1"/>
          </p:cNvSpPr>
          <p:nvPr>
            <p:ph type="sldNum" sz="quarter" idx="4"/>
          </p:nvPr>
        </p:nvSpPr>
        <p:spPr/>
        <p:txBody>
          <a:bodyPr/>
          <a:lstStyle/>
          <a:p>
            <a:fld id="{47A9008A-481B-4F65-A514-1AA65EA0FD53}" type="slidenum">
              <a:rPr lang="en-US" smtClean="0"/>
              <a:pPr/>
              <a:t>11</a:t>
            </a:fld>
            <a:endParaRPr lang="en-US" dirty="0"/>
          </a:p>
        </p:txBody>
      </p:sp>
      <p:sp>
        <p:nvSpPr>
          <p:cNvPr id="10" name="Oval 9">
            <a:extLst>
              <a:ext uri="{FF2B5EF4-FFF2-40B4-BE49-F238E27FC236}">
                <a16:creationId xmlns:a16="http://schemas.microsoft.com/office/drawing/2014/main" id="{CE897F8E-A04B-4246-B2C8-5557BF6DB0EB}"/>
              </a:ext>
            </a:extLst>
          </p:cNvPr>
          <p:cNvSpPr/>
          <p:nvPr/>
        </p:nvSpPr>
        <p:spPr bwMode="auto">
          <a:xfrm>
            <a:off x="10196856" y="456484"/>
            <a:ext cx="1771027" cy="436837"/>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3884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of the chemical properties of surface water product with expanded view by site, highlighting options on how to select multiple sites for a given date range.">
            <a:extLst>
              <a:ext uri="{FF2B5EF4-FFF2-40B4-BE49-F238E27FC236}">
                <a16:creationId xmlns:a16="http://schemas.microsoft.com/office/drawing/2014/main" id="{804BEB21-4230-AD4C-920D-11540188C5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7670" y="-171202"/>
            <a:ext cx="7256629" cy="6681730"/>
          </a:xfrm>
          <a:prstGeom prst="rect">
            <a:avLst/>
          </a:prstGeom>
        </p:spPr>
      </p:pic>
      <p:sp>
        <p:nvSpPr>
          <p:cNvPr id="2" name="Title 1">
            <a:extLst>
              <a:ext uri="{FF2B5EF4-FFF2-40B4-BE49-F238E27FC236}">
                <a16:creationId xmlns:a16="http://schemas.microsoft.com/office/drawing/2014/main" id="{4DD91484-0B64-C14A-8E20-0D0FA1F28B6C}"/>
              </a:ext>
            </a:extLst>
          </p:cNvPr>
          <p:cNvSpPr>
            <a:spLocks noGrp="1"/>
          </p:cNvSpPr>
          <p:nvPr>
            <p:ph type="title"/>
          </p:nvPr>
        </p:nvSpPr>
        <p:spPr/>
        <p:txBody>
          <a:bodyPr>
            <a:normAutofit/>
          </a:bodyPr>
          <a:lstStyle/>
          <a:p>
            <a:r>
              <a:rPr lang="en-US" dirty="0"/>
              <a:t>Configure data </a:t>
            </a:r>
            <a:br>
              <a:rPr lang="en-US" dirty="0"/>
            </a:br>
            <a:r>
              <a:rPr lang="en-US" dirty="0"/>
              <a:t>download - Part 2</a:t>
            </a:r>
          </a:p>
        </p:txBody>
      </p:sp>
      <p:sp>
        <p:nvSpPr>
          <p:cNvPr id="5" name="Slide Number Placeholder 4">
            <a:extLst>
              <a:ext uri="{FF2B5EF4-FFF2-40B4-BE49-F238E27FC236}">
                <a16:creationId xmlns:a16="http://schemas.microsoft.com/office/drawing/2014/main" id="{6E5995E7-441F-4742-A8E0-1BB924EDE306}"/>
              </a:ext>
            </a:extLst>
          </p:cNvPr>
          <p:cNvSpPr>
            <a:spLocks noGrp="1"/>
          </p:cNvSpPr>
          <p:nvPr>
            <p:ph type="sldNum" sz="quarter" idx="4"/>
          </p:nvPr>
        </p:nvSpPr>
        <p:spPr/>
        <p:txBody>
          <a:bodyPr/>
          <a:lstStyle/>
          <a:p>
            <a:fld id="{47A9008A-481B-4F65-A514-1AA65EA0FD53}" type="slidenum">
              <a:rPr lang="en-US" smtClean="0"/>
              <a:pPr/>
              <a:t>12</a:t>
            </a:fld>
            <a:endParaRPr lang="en-US" dirty="0"/>
          </a:p>
        </p:txBody>
      </p:sp>
      <p:sp>
        <p:nvSpPr>
          <p:cNvPr id="16" name="Content Placeholder 10">
            <a:extLst>
              <a:ext uri="{FF2B5EF4-FFF2-40B4-BE49-F238E27FC236}">
                <a16:creationId xmlns:a16="http://schemas.microsoft.com/office/drawing/2014/main" id="{AA492ED1-7675-5640-8B87-5519A076536C}"/>
              </a:ext>
            </a:extLst>
          </p:cNvPr>
          <p:cNvSpPr txBox="1">
            <a:spLocks/>
          </p:cNvSpPr>
          <p:nvPr/>
        </p:nvSpPr>
        <p:spPr>
          <a:xfrm>
            <a:off x="478536" y="1732341"/>
            <a:ext cx="4909252" cy="4636008"/>
          </a:xfrm>
          <a:prstGeom prst="rect">
            <a:avLst/>
          </a:prstGeom>
        </p:spPr>
        <p:txBody>
          <a:bodyPr vert="horz" lIns="0" tIns="0" rIns="0" bIns="0" rtlCol="0">
            <a:noAutofit/>
          </a:bodyPr>
          <a:lst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7525" indent="-517525">
              <a:lnSpc>
                <a:spcPct val="150000"/>
              </a:lnSpc>
              <a:spcAft>
                <a:spcPts val="600"/>
              </a:spcAft>
              <a:buNone/>
            </a:pPr>
            <a:r>
              <a:rPr lang="en-US" dirty="0"/>
              <a:t>1.1 Select date range of interest</a:t>
            </a:r>
          </a:p>
          <a:p>
            <a:pPr marL="517525" indent="-517525">
              <a:lnSpc>
                <a:spcPct val="150000"/>
              </a:lnSpc>
              <a:spcAft>
                <a:spcPts val="600"/>
              </a:spcAft>
              <a:buNone/>
            </a:pPr>
            <a:r>
              <a:rPr lang="en-US" dirty="0"/>
              <a:t>1.2 Select area(s) of interest by clicking on appropriate line(s)</a:t>
            </a:r>
          </a:p>
          <a:p>
            <a:pPr marL="517525" indent="-517525">
              <a:lnSpc>
                <a:spcPct val="150000"/>
              </a:lnSpc>
              <a:spcAft>
                <a:spcPts val="600"/>
              </a:spcAft>
              <a:buNone/>
            </a:pPr>
            <a:r>
              <a:rPr lang="en-US" dirty="0"/>
              <a:t>1.3 Click the ‘Next’ button. </a:t>
            </a:r>
          </a:p>
        </p:txBody>
      </p:sp>
      <p:cxnSp>
        <p:nvCxnSpPr>
          <p:cNvPr id="17" name="Straight Arrow Connector 16">
            <a:extLst>
              <a:ext uri="{FF2B5EF4-FFF2-40B4-BE49-F238E27FC236}">
                <a16:creationId xmlns:a16="http://schemas.microsoft.com/office/drawing/2014/main" id="{B6456449-9C3C-B44A-BEE8-ED861294D733}"/>
              </a:ext>
            </a:extLst>
          </p:cNvPr>
          <p:cNvCxnSpPr>
            <a:cxnSpLocks/>
          </p:cNvCxnSpPr>
          <p:nvPr/>
        </p:nvCxnSpPr>
        <p:spPr>
          <a:xfrm>
            <a:off x="4861249" y="2034073"/>
            <a:ext cx="3834516" cy="126419"/>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718901E-30EF-B84C-8F3E-AB392F10646C}"/>
              </a:ext>
            </a:extLst>
          </p:cNvPr>
          <p:cNvCxnSpPr>
            <a:cxnSpLocks/>
          </p:cNvCxnSpPr>
          <p:nvPr/>
        </p:nvCxnSpPr>
        <p:spPr>
          <a:xfrm>
            <a:off x="5056094" y="3316962"/>
            <a:ext cx="753035" cy="282919"/>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1B18DC2-8D0B-EE46-94D4-CCEC3394527F}"/>
              </a:ext>
            </a:extLst>
          </p:cNvPr>
          <p:cNvSpPr/>
          <p:nvPr/>
        </p:nvSpPr>
        <p:spPr bwMode="auto">
          <a:xfrm>
            <a:off x="11304493" y="1814079"/>
            <a:ext cx="654425" cy="295118"/>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55432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1484-0B64-C14A-8E20-0D0FA1F28B6C}"/>
              </a:ext>
            </a:extLst>
          </p:cNvPr>
          <p:cNvSpPr>
            <a:spLocks noGrp="1"/>
          </p:cNvSpPr>
          <p:nvPr>
            <p:ph type="title"/>
          </p:nvPr>
        </p:nvSpPr>
        <p:spPr/>
        <p:txBody>
          <a:bodyPr>
            <a:normAutofit/>
          </a:bodyPr>
          <a:lstStyle/>
          <a:p>
            <a:r>
              <a:rPr lang="en-US" dirty="0"/>
              <a:t>Configure data</a:t>
            </a:r>
            <a:br>
              <a:rPr lang="en-US" dirty="0"/>
            </a:br>
            <a:r>
              <a:rPr lang="en-US" dirty="0"/>
              <a:t>download - Part 3</a:t>
            </a:r>
          </a:p>
        </p:txBody>
      </p:sp>
      <p:sp>
        <p:nvSpPr>
          <p:cNvPr id="5" name="Slide Number Placeholder 4">
            <a:extLst>
              <a:ext uri="{FF2B5EF4-FFF2-40B4-BE49-F238E27FC236}">
                <a16:creationId xmlns:a16="http://schemas.microsoft.com/office/drawing/2014/main" id="{6E5995E7-441F-4742-A8E0-1BB924EDE306}"/>
              </a:ext>
            </a:extLst>
          </p:cNvPr>
          <p:cNvSpPr>
            <a:spLocks noGrp="1"/>
          </p:cNvSpPr>
          <p:nvPr>
            <p:ph type="sldNum" sz="quarter" idx="4"/>
          </p:nvPr>
        </p:nvSpPr>
        <p:spPr/>
        <p:txBody>
          <a:bodyPr/>
          <a:lstStyle/>
          <a:p>
            <a:fld id="{47A9008A-481B-4F65-A514-1AA65EA0FD53}" type="slidenum">
              <a:rPr lang="en-US" smtClean="0"/>
              <a:pPr/>
              <a:t>13</a:t>
            </a:fld>
            <a:endParaRPr lang="en-US" dirty="0"/>
          </a:p>
        </p:txBody>
      </p:sp>
      <p:sp>
        <p:nvSpPr>
          <p:cNvPr id="16" name="Content Placeholder 10">
            <a:extLst>
              <a:ext uri="{FF2B5EF4-FFF2-40B4-BE49-F238E27FC236}">
                <a16:creationId xmlns:a16="http://schemas.microsoft.com/office/drawing/2014/main" id="{AA492ED1-7675-5640-8B87-5519A076536C}"/>
              </a:ext>
            </a:extLst>
          </p:cNvPr>
          <p:cNvSpPr txBox="1">
            <a:spLocks/>
          </p:cNvSpPr>
          <p:nvPr/>
        </p:nvSpPr>
        <p:spPr>
          <a:xfrm>
            <a:off x="478536" y="1481328"/>
            <a:ext cx="5422392" cy="4636008"/>
          </a:xfrm>
          <a:prstGeom prst="rect">
            <a:avLst/>
          </a:prstGeom>
        </p:spPr>
        <p:txBody>
          <a:bodyPr vert="horz" lIns="0" tIns="0" rIns="0" bIns="0" rtlCol="0">
            <a:noAutofit/>
          </a:bodyPr>
          <a:lst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7525" indent="-517525">
              <a:lnSpc>
                <a:spcPct val="150000"/>
              </a:lnSpc>
              <a:spcAft>
                <a:spcPts val="600"/>
              </a:spcAft>
              <a:buNone/>
            </a:pPr>
            <a:r>
              <a:rPr lang="en-US" dirty="0"/>
              <a:t>2. Select inclusion of documents</a:t>
            </a:r>
          </a:p>
          <a:p>
            <a:pPr marL="517525" indent="-517525">
              <a:lnSpc>
                <a:spcPct val="150000"/>
              </a:lnSpc>
              <a:spcAft>
                <a:spcPts val="600"/>
              </a:spcAft>
              <a:buNone/>
            </a:pPr>
            <a:r>
              <a:rPr lang="en-US" dirty="0"/>
              <a:t>3. Select document package type</a:t>
            </a:r>
          </a:p>
          <a:p>
            <a:pPr marL="517525" indent="-517525">
              <a:lnSpc>
                <a:spcPct val="150000"/>
              </a:lnSpc>
              <a:spcAft>
                <a:spcPts val="600"/>
              </a:spcAft>
              <a:buNone/>
            </a:pPr>
            <a:r>
              <a:rPr lang="en-US" dirty="0"/>
              <a:t>4. Agree to NEON policies</a:t>
            </a:r>
          </a:p>
        </p:txBody>
      </p:sp>
      <p:pic>
        <p:nvPicPr>
          <p:cNvPr id="10" name="Picture 9" descr="Screenshot of 'configure data' step two, where you indicate if you want to include documentation.">
            <a:extLst>
              <a:ext uri="{FF2B5EF4-FFF2-40B4-BE49-F238E27FC236}">
                <a16:creationId xmlns:a16="http://schemas.microsoft.com/office/drawing/2014/main" id="{C88BE4DB-D8A2-834D-A7D2-E801974A14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2364" y="165453"/>
            <a:ext cx="6247431" cy="2063783"/>
          </a:xfrm>
          <a:prstGeom prst="rect">
            <a:avLst/>
          </a:prstGeom>
        </p:spPr>
      </p:pic>
      <p:pic>
        <p:nvPicPr>
          <p:cNvPr id="13" name="Picture 12" descr="Screenshot of 'configure data' step three, where you indicate if you want the basic or expanded package type.">
            <a:extLst>
              <a:ext uri="{FF2B5EF4-FFF2-40B4-BE49-F238E27FC236}">
                <a16:creationId xmlns:a16="http://schemas.microsoft.com/office/drawing/2014/main" id="{20312963-4E51-C94A-B646-94FD54115C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2364" y="2229236"/>
            <a:ext cx="6247431" cy="2043079"/>
          </a:xfrm>
          <a:prstGeom prst="rect">
            <a:avLst/>
          </a:prstGeom>
        </p:spPr>
      </p:pic>
      <p:pic>
        <p:nvPicPr>
          <p:cNvPr id="15" name="Picture 14" descr="Screenshot of 'configure data' step four, where you indicate that you understand and will abide by the NEON data usage and citation policies.">
            <a:extLst>
              <a:ext uri="{FF2B5EF4-FFF2-40B4-BE49-F238E27FC236}">
                <a16:creationId xmlns:a16="http://schemas.microsoft.com/office/drawing/2014/main" id="{A8BAA5C4-E1BB-1B4E-9BF2-344FB4BC5F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2363" y="4280517"/>
            <a:ext cx="6247431" cy="1810687"/>
          </a:xfrm>
          <a:prstGeom prst="rect">
            <a:avLst/>
          </a:prstGeom>
        </p:spPr>
      </p:pic>
    </p:spTree>
    <p:extLst>
      <p:ext uri="{BB962C8B-B14F-4D97-AF65-F5344CB8AC3E}">
        <p14:creationId xmlns:p14="http://schemas.microsoft.com/office/powerpoint/2010/main" val="41564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he final step in the download data configuration, where you can check the file size (some downloads may be HUGE!), download the data via the download button, and copy the recommended citation for that particular data product.">
            <a:extLst>
              <a:ext uri="{FF2B5EF4-FFF2-40B4-BE49-F238E27FC236}">
                <a16:creationId xmlns:a16="http://schemas.microsoft.com/office/drawing/2014/main" id="{71E4B537-54C6-8C4E-A1CF-F2EAC777E6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74881" y="-173736"/>
            <a:ext cx="7200578" cy="4082348"/>
          </a:xfrm>
          <a:prstGeom prst="rect">
            <a:avLst/>
          </a:prstGeom>
        </p:spPr>
      </p:pic>
      <p:sp>
        <p:nvSpPr>
          <p:cNvPr id="2" name="Title 1">
            <a:extLst>
              <a:ext uri="{FF2B5EF4-FFF2-40B4-BE49-F238E27FC236}">
                <a16:creationId xmlns:a16="http://schemas.microsoft.com/office/drawing/2014/main" id="{4DD91484-0B64-C14A-8E20-0D0FA1F28B6C}"/>
              </a:ext>
            </a:extLst>
          </p:cNvPr>
          <p:cNvSpPr>
            <a:spLocks noGrp="1"/>
          </p:cNvSpPr>
          <p:nvPr>
            <p:ph type="title"/>
          </p:nvPr>
        </p:nvSpPr>
        <p:spPr/>
        <p:txBody>
          <a:bodyPr>
            <a:normAutofit/>
          </a:bodyPr>
          <a:lstStyle/>
          <a:p>
            <a:r>
              <a:rPr lang="en-US" dirty="0"/>
              <a:t>Configure data</a:t>
            </a:r>
            <a:br>
              <a:rPr lang="en-US" dirty="0"/>
            </a:br>
            <a:r>
              <a:rPr lang="en-US" dirty="0"/>
              <a:t>download - Part 4</a:t>
            </a:r>
          </a:p>
        </p:txBody>
      </p:sp>
      <p:sp>
        <p:nvSpPr>
          <p:cNvPr id="5" name="Slide Number Placeholder 4">
            <a:extLst>
              <a:ext uri="{FF2B5EF4-FFF2-40B4-BE49-F238E27FC236}">
                <a16:creationId xmlns:a16="http://schemas.microsoft.com/office/drawing/2014/main" id="{6E5995E7-441F-4742-A8E0-1BB924EDE306}"/>
              </a:ext>
            </a:extLst>
          </p:cNvPr>
          <p:cNvSpPr>
            <a:spLocks noGrp="1"/>
          </p:cNvSpPr>
          <p:nvPr>
            <p:ph type="sldNum" sz="quarter" idx="4"/>
          </p:nvPr>
        </p:nvSpPr>
        <p:spPr/>
        <p:txBody>
          <a:bodyPr/>
          <a:lstStyle/>
          <a:p>
            <a:fld id="{47A9008A-481B-4F65-A514-1AA65EA0FD53}" type="slidenum">
              <a:rPr lang="en-US" smtClean="0"/>
              <a:pPr/>
              <a:t>14</a:t>
            </a:fld>
            <a:endParaRPr lang="en-US" dirty="0"/>
          </a:p>
        </p:txBody>
      </p:sp>
      <p:sp>
        <p:nvSpPr>
          <p:cNvPr id="16" name="Content Placeholder 10">
            <a:extLst>
              <a:ext uri="{FF2B5EF4-FFF2-40B4-BE49-F238E27FC236}">
                <a16:creationId xmlns:a16="http://schemas.microsoft.com/office/drawing/2014/main" id="{AA492ED1-7675-5640-8B87-5519A076536C}"/>
              </a:ext>
            </a:extLst>
          </p:cNvPr>
          <p:cNvSpPr txBox="1">
            <a:spLocks/>
          </p:cNvSpPr>
          <p:nvPr/>
        </p:nvSpPr>
        <p:spPr>
          <a:xfrm>
            <a:off x="478536" y="1481328"/>
            <a:ext cx="5422392" cy="4636008"/>
          </a:xfrm>
          <a:prstGeom prst="rect">
            <a:avLst/>
          </a:prstGeom>
        </p:spPr>
        <p:txBody>
          <a:bodyPr vert="horz" lIns="0" tIns="0" rIns="0" bIns="0" rtlCol="0">
            <a:noAutofit/>
          </a:bodyPr>
          <a:lst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7525" indent="-517525">
              <a:lnSpc>
                <a:spcPct val="150000"/>
              </a:lnSpc>
              <a:spcAft>
                <a:spcPts val="600"/>
              </a:spcAft>
              <a:buNone/>
            </a:pPr>
            <a:r>
              <a:rPr lang="en-US" dirty="0"/>
              <a:t>5. Check file size </a:t>
            </a:r>
          </a:p>
          <a:p>
            <a:pPr marL="517525" indent="-517525">
              <a:lnSpc>
                <a:spcPct val="150000"/>
              </a:lnSpc>
              <a:spcAft>
                <a:spcPts val="600"/>
              </a:spcAft>
              <a:buNone/>
            </a:pPr>
            <a:r>
              <a:rPr lang="en-US" dirty="0"/>
              <a:t>6. Click Download Data</a:t>
            </a:r>
          </a:p>
          <a:p>
            <a:pPr marL="517525" indent="-517525">
              <a:lnSpc>
                <a:spcPct val="150000"/>
              </a:lnSpc>
              <a:spcAft>
                <a:spcPts val="600"/>
              </a:spcAft>
              <a:buNone/>
            </a:pPr>
            <a:r>
              <a:rPr lang="en-US" dirty="0"/>
              <a:t>7. Use the recommended citation!</a:t>
            </a:r>
          </a:p>
        </p:txBody>
      </p:sp>
      <p:cxnSp>
        <p:nvCxnSpPr>
          <p:cNvPr id="17" name="Straight Arrow Connector 16">
            <a:extLst>
              <a:ext uri="{FF2B5EF4-FFF2-40B4-BE49-F238E27FC236}">
                <a16:creationId xmlns:a16="http://schemas.microsoft.com/office/drawing/2014/main" id="{B6456449-9C3C-B44A-BEE8-ED861294D733}"/>
              </a:ext>
            </a:extLst>
          </p:cNvPr>
          <p:cNvCxnSpPr>
            <a:cxnSpLocks/>
          </p:cNvCxnSpPr>
          <p:nvPr/>
        </p:nvCxnSpPr>
        <p:spPr>
          <a:xfrm flipV="1">
            <a:off x="2940424" y="717176"/>
            <a:ext cx="8202705" cy="1066800"/>
          </a:xfrm>
          <a:prstGeom prst="straightConnector1">
            <a:avLst/>
          </a:prstGeom>
          <a:ln w="63500">
            <a:solidFill>
              <a:schemeClr val="tx2"/>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5028886-83B8-0642-B7C5-321876311762}"/>
              </a:ext>
            </a:extLst>
          </p:cNvPr>
          <p:cNvCxnSpPr>
            <a:cxnSpLocks/>
          </p:cNvCxnSpPr>
          <p:nvPr/>
        </p:nvCxnSpPr>
        <p:spPr>
          <a:xfrm flipV="1">
            <a:off x="3711388" y="1208060"/>
            <a:ext cx="7000245" cy="1266199"/>
          </a:xfrm>
          <a:prstGeom prst="straightConnector1">
            <a:avLst/>
          </a:prstGeom>
          <a:ln w="63500">
            <a:solidFill>
              <a:schemeClr val="tx2"/>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pic>
        <p:nvPicPr>
          <p:cNvPr id="11" name="Picture 10" descr="A screenshot of a cell phone&#10;&#10;Description automatically generated">
            <a:extLst>
              <a:ext uri="{FF2B5EF4-FFF2-40B4-BE49-F238E27FC236}">
                <a16:creationId xmlns:a16="http://schemas.microsoft.com/office/drawing/2014/main" id="{D8C52472-A48B-834B-9280-96947ECF98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0549" y="3945077"/>
            <a:ext cx="7311463" cy="2138258"/>
          </a:xfrm>
          <a:prstGeom prst="rect">
            <a:avLst/>
          </a:prstGeom>
        </p:spPr>
      </p:pic>
      <p:cxnSp>
        <p:nvCxnSpPr>
          <p:cNvPr id="23" name="Straight Arrow Connector 22">
            <a:extLst>
              <a:ext uri="{FF2B5EF4-FFF2-40B4-BE49-F238E27FC236}">
                <a16:creationId xmlns:a16="http://schemas.microsoft.com/office/drawing/2014/main" id="{65D1BB28-3DD9-6A47-A42C-C76BFD82B10E}"/>
              </a:ext>
            </a:extLst>
          </p:cNvPr>
          <p:cNvCxnSpPr>
            <a:cxnSpLocks/>
          </p:cNvCxnSpPr>
          <p:nvPr/>
        </p:nvCxnSpPr>
        <p:spPr>
          <a:xfrm flipH="1">
            <a:off x="8475170" y="3523129"/>
            <a:ext cx="211631" cy="682035"/>
          </a:xfrm>
          <a:prstGeom prst="straightConnector1">
            <a:avLst/>
          </a:prstGeom>
          <a:ln w="63500">
            <a:solidFill>
              <a:schemeClr val="tx2"/>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18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F4F9-7BA5-D446-8401-6D2790560687}"/>
              </a:ext>
            </a:extLst>
          </p:cNvPr>
          <p:cNvSpPr>
            <a:spLocks noGrp="1"/>
          </p:cNvSpPr>
          <p:nvPr>
            <p:ph type="ctrTitle"/>
          </p:nvPr>
        </p:nvSpPr>
        <p:spPr/>
        <p:txBody>
          <a:bodyPr/>
          <a:lstStyle/>
          <a:p>
            <a:r>
              <a:rPr lang="en-US" dirty="0"/>
              <a:t>Special Cases for Downloading Data</a:t>
            </a:r>
          </a:p>
        </p:txBody>
      </p:sp>
      <p:sp>
        <p:nvSpPr>
          <p:cNvPr id="3" name="Subtitle 2">
            <a:extLst>
              <a:ext uri="{FF2B5EF4-FFF2-40B4-BE49-F238E27FC236}">
                <a16:creationId xmlns:a16="http://schemas.microsoft.com/office/drawing/2014/main" id="{4F2CE2BA-ECBD-574A-BC45-F51A13816EA4}"/>
              </a:ext>
            </a:extLst>
          </p:cNvPr>
          <p:cNvSpPr>
            <a:spLocks noGrp="1"/>
          </p:cNvSpPr>
          <p:nvPr>
            <p:ph type="subTitle" idx="1"/>
          </p:nvPr>
        </p:nvSpPr>
        <p:spPr>
          <a:xfrm>
            <a:off x="466344" y="2871217"/>
            <a:ext cx="11256264" cy="2133918"/>
          </a:xfrm>
        </p:spPr>
        <p:txBody>
          <a:bodyPr/>
          <a:lstStyle/>
          <a:p>
            <a:pPr marL="342900" indent="-342900">
              <a:buClr>
                <a:schemeClr val="bg1"/>
              </a:buClr>
              <a:buFont typeface="Arial" panose="020B0604020202020204" pitchFamily="34" charset="0"/>
              <a:buChar char="•"/>
            </a:pPr>
            <a:r>
              <a:rPr lang="en-US" dirty="0"/>
              <a:t>Aerial Observation Platform (AOP) Data:</a:t>
            </a:r>
          </a:p>
          <a:p>
            <a:pPr marL="571500" lvl="1" indent="-342900">
              <a:buClr>
                <a:schemeClr val="bg1"/>
              </a:buClr>
              <a:buFont typeface="Arial" panose="020B0604020202020204" pitchFamily="34" charset="0"/>
              <a:buChar char="•"/>
            </a:pPr>
            <a:r>
              <a:rPr lang="en-US" dirty="0">
                <a:solidFill>
                  <a:schemeClr val="bg1"/>
                </a:solidFill>
              </a:rPr>
              <a:t>LiDAR</a:t>
            </a:r>
          </a:p>
          <a:p>
            <a:pPr marL="571500" lvl="1" indent="-342900">
              <a:buClr>
                <a:schemeClr val="bg1"/>
              </a:buClr>
              <a:buFont typeface="Arial" panose="020B0604020202020204" pitchFamily="34" charset="0"/>
              <a:buChar char="•"/>
            </a:pPr>
            <a:r>
              <a:rPr lang="en-US" dirty="0">
                <a:solidFill>
                  <a:schemeClr val="bg1"/>
                </a:solidFill>
              </a:rPr>
              <a:t>Hyperspectral</a:t>
            </a:r>
          </a:p>
          <a:p>
            <a:pPr marL="571500" lvl="1" indent="-342900">
              <a:buClr>
                <a:schemeClr val="bg1"/>
              </a:buClr>
              <a:buFont typeface="Arial" panose="020B0604020202020204" pitchFamily="34" charset="0"/>
              <a:buChar char="•"/>
            </a:pPr>
            <a:r>
              <a:rPr lang="en-US" dirty="0">
                <a:solidFill>
                  <a:schemeClr val="bg1"/>
                </a:solidFill>
              </a:rPr>
              <a:t>Aerial Imagery</a:t>
            </a:r>
          </a:p>
          <a:p>
            <a:pPr marL="342900" indent="-342900">
              <a:buClr>
                <a:schemeClr val="bg1"/>
              </a:buClr>
              <a:buFont typeface="Arial" panose="020B0604020202020204" pitchFamily="34" charset="0"/>
              <a:buChar char="•"/>
            </a:pPr>
            <a:r>
              <a:rPr lang="en-US" dirty="0" err="1"/>
              <a:t>Phenocam</a:t>
            </a:r>
            <a:r>
              <a:rPr lang="en-US" dirty="0"/>
              <a:t> &amp; Genomics Data from Partner Organizations</a:t>
            </a:r>
          </a:p>
        </p:txBody>
      </p:sp>
      <p:sp>
        <p:nvSpPr>
          <p:cNvPr id="5" name="Slide Number Placeholder 4">
            <a:extLst>
              <a:ext uri="{FF2B5EF4-FFF2-40B4-BE49-F238E27FC236}">
                <a16:creationId xmlns:a16="http://schemas.microsoft.com/office/drawing/2014/main" id="{69A542DA-9D07-A14E-B29C-92BCF0A377E5}"/>
              </a:ext>
            </a:extLst>
          </p:cNvPr>
          <p:cNvSpPr>
            <a:spLocks noGrp="1"/>
          </p:cNvSpPr>
          <p:nvPr>
            <p:ph type="sldNum" sz="quarter" idx="4"/>
          </p:nvPr>
        </p:nvSpPr>
        <p:spPr/>
        <p:txBody>
          <a:bodyPr/>
          <a:lstStyle/>
          <a:p>
            <a:fld id="{47A9008A-481B-4F65-A514-1AA65EA0FD53}" type="slidenum">
              <a:rPr lang="en-US" smtClean="0"/>
              <a:pPr/>
              <a:t>15</a:t>
            </a:fld>
            <a:endParaRPr lang="en-US" dirty="0"/>
          </a:p>
        </p:txBody>
      </p:sp>
    </p:spTree>
    <p:extLst>
      <p:ext uri="{BB962C8B-B14F-4D97-AF65-F5344CB8AC3E}">
        <p14:creationId xmlns:p14="http://schemas.microsoft.com/office/powerpoint/2010/main" val="41873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1484-0B64-C14A-8E20-0D0FA1F28B6C}"/>
              </a:ext>
            </a:extLst>
          </p:cNvPr>
          <p:cNvSpPr>
            <a:spLocks noGrp="1"/>
          </p:cNvSpPr>
          <p:nvPr>
            <p:ph type="title"/>
          </p:nvPr>
        </p:nvSpPr>
        <p:spPr>
          <a:xfrm>
            <a:off x="466343" y="420624"/>
            <a:ext cx="5279499" cy="963324"/>
          </a:xfrm>
        </p:spPr>
        <p:txBody>
          <a:bodyPr>
            <a:normAutofit/>
          </a:bodyPr>
          <a:lstStyle/>
          <a:p>
            <a:r>
              <a:rPr lang="en-US" dirty="0"/>
              <a:t>Aerial Observation Platform (AOP) Data</a:t>
            </a:r>
          </a:p>
        </p:txBody>
      </p:sp>
      <p:sp>
        <p:nvSpPr>
          <p:cNvPr id="11" name="Content Placeholder 10">
            <a:extLst>
              <a:ext uri="{FF2B5EF4-FFF2-40B4-BE49-F238E27FC236}">
                <a16:creationId xmlns:a16="http://schemas.microsoft.com/office/drawing/2014/main" id="{0D67D828-3866-D448-8893-1EF5054A829E}"/>
              </a:ext>
            </a:extLst>
          </p:cNvPr>
          <p:cNvSpPr>
            <a:spLocks noGrp="1"/>
          </p:cNvSpPr>
          <p:nvPr>
            <p:ph sz="half" idx="2"/>
          </p:nvPr>
        </p:nvSpPr>
        <p:spPr>
          <a:xfrm>
            <a:off x="478536" y="1481328"/>
            <a:ext cx="5422392" cy="4636008"/>
          </a:xfrm>
        </p:spPr>
        <p:txBody>
          <a:bodyPr/>
          <a:lstStyle/>
          <a:p>
            <a:pPr marL="0" indent="0">
              <a:buNone/>
            </a:pPr>
            <a:r>
              <a:rPr lang="en-US" dirty="0"/>
              <a:t>NEON’s remotely sensed data, such as lidar, hyperspectral, and aerial imagery data, are very large files. NEON delivers them as 1km</a:t>
            </a:r>
            <a:r>
              <a:rPr lang="en-US" baseline="30000" dirty="0"/>
              <a:t>2</a:t>
            </a:r>
            <a:r>
              <a:rPr lang="en-US" dirty="0"/>
              <a:t> tiles or </a:t>
            </a:r>
            <a:r>
              <a:rPr lang="en-US" dirty="0" err="1"/>
              <a:t>flightlines</a:t>
            </a:r>
            <a:r>
              <a:rPr lang="en-US" dirty="0"/>
              <a:t>. </a:t>
            </a:r>
          </a:p>
          <a:p>
            <a:pPr marL="0" indent="0">
              <a:buNone/>
            </a:pPr>
            <a:r>
              <a:rPr lang="en-US" dirty="0"/>
              <a:t>To download this data, in addition to data product, site, and date range, you have to select which files you want to download. </a:t>
            </a:r>
          </a:p>
          <a:p>
            <a:pPr marL="0" indent="0">
              <a:buNone/>
            </a:pPr>
            <a:r>
              <a:rPr lang="en-US" dirty="0"/>
              <a:t>You can also explore some types of AOP data through a visual browser.</a:t>
            </a:r>
          </a:p>
        </p:txBody>
      </p:sp>
      <p:sp>
        <p:nvSpPr>
          <p:cNvPr id="5" name="Slide Number Placeholder 4">
            <a:extLst>
              <a:ext uri="{FF2B5EF4-FFF2-40B4-BE49-F238E27FC236}">
                <a16:creationId xmlns:a16="http://schemas.microsoft.com/office/drawing/2014/main" id="{6E5995E7-441F-4742-A8E0-1BB924EDE306}"/>
              </a:ext>
            </a:extLst>
          </p:cNvPr>
          <p:cNvSpPr>
            <a:spLocks noGrp="1"/>
          </p:cNvSpPr>
          <p:nvPr>
            <p:ph type="sldNum" sz="quarter" idx="4"/>
          </p:nvPr>
        </p:nvSpPr>
        <p:spPr/>
        <p:txBody>
          <a:bodyPr/>
          <a:lstStyle/>
          <a:p>
            <a:fld id="{47A9008A-481B-4F65-A514-1AA65EA0FD53}" type="slidenum">
              <a:rPr lang="en-US" smtClean="0"/>
              <a:pPr/>
              <a:t>16</a:t>
            </a:fld>
            <a:endParaRPr lang="en-US" dirty="0"/>
          </a:p>
        </p:txBody>
      </p:sp>
      <p:pic>
        <p:nvPicPr>
          <p:cNvPr id="4" name="Picture 3" descr="Screenshot of the 'explore data products' page, this time focused on our Aerial Observation Platform (AOP) ecosystem structure product.">
            <a:extLst>
              <a:ext uri="{FF2B5EF4-FFF2-40B4-BE49-F238E27FC236}">
                <a16:creationId xmlns:a16="http://schemas.microsoft.com/office/drawing/2014/main" id="{D1A7E801-ED70-C246-AEF5-2FF231F739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843" y="147620"/>
            <a:ext cx="6446157" cy="6100747"/>
          </a:xfrm>
          <a:prstGeom prst="rect">
            <a:avLst/>
          </a:prstGeom>
        </p:spPr>
      </p:pic>
      <p:sp>
        <p:nvSpPr>
          <p:cNvPr id="10" name="Oval 9">
            <a:extLst>
              <a:ext uri="{FF2B5EF4-FFF2-40B4-BE49-F238E27FC236}">
                <a16:creationId xmlns:a16="http://schemas.microsoft.com/office/drawing/2014/main" id="{CE897F8E-A04B-4246-B2C8-5557BF6DB0EB}"/>
              </a:ext>
            </a:extLst>
          </p:cNvPr>
          <p:cNvSpPr/>
          <p:nvPr/>
        </p:nvSpPr>
        <p:spPr bwMode="auto">
          <a:xfrm>
            <a:off x="10536477" y="4219303"/>
            <a:ext cx="1090842" cy="371948"/>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59063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of the ecosystem structure product data availability by site. This image shows that this data product is only available for one month per year per site - this is because we only fly. the AOP (at most) once per year per site - at peak greenness.">
            <a:extLst>
              <a:ext uri="{FF2B5EF4-FFF2-40B4-BE49-F238E27FC236}">
                <a16:creationId xmlns:a16="http://schemas.microsoft.com/office/drawing/2014/main" id="{5B1BE1AF-0696-BC45-AFB4-7DB2771C22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5" y="-141737"/>
            <a:ext cx="6801845" cy="6437376"/>
          </a:xfrm>
          <a:prstGeom prst="rect">
            <a:avLst/>
          </a:prstGeom>
        </p:spPr>
      </p:pic>
      <p:sp>
        <p:nvSpPr>
          <p:cNvPr id="2" name="Title 1">
            <a:extLst>
              <a:ext uri="{FF2B5EF4-FFF2-40B4-BE49-F238E27FC236}">
                <a16:creationId xmlns:a16="http://schemas.microsoft.com/office/drawing/2014/main" id="{4DD91484-0B64-C14A-8E20-0D0FA1F28B6C}"/>
              </a:ext>
            </a:extLst>
          </p:cNvPr>
          <p:cNvSpPr>
            <a:spLocks noGrp="1"/>
          </p:cNvSpPr>
          <p:nvPr>
            <p:ph type="title"/>
          </p:nvPr>
        </p:nvSpPr>
        <p:spPr>
          <a:xfrm>
            <a:off x="466343" y="420624"/>
            <a:ext cx="5139327" cy="963324"/>
          </a:xfrm>
        </p:spPr>
        <p:txBody>
          <a:bodyPr>
            <a:normAutofit/>
          </a:bodyPr>
          <a:lstStyle/>
          <a:p>
            <a:r>
              <a:rPr lang="en-US" dirty="0"/>
              <a:t>Configure data download - Part 1</a:t>
            </a:r>
          </a:p>
        </p:txBody>
      </p:sp>
      <p:sp>
        <p:nvSpPr>
          <p:cNvPr id="5" name="Slide Number Placeholder 4">
            <a:extLst>
              <a:ext uri="{FF2B5EF4-FFF2-40B4-BE49-F238E27FC236}">
                <a16:creationId xmlns:a16="http://schemas.microsoft.com/office/drawing/2014/main" id="{6E5995E7-441F-4742-A8E0-1BB924EDE306}"/>
              </a:ext>
            </a:extLst>
          </p:cNvPr>
          <p:cNvSpPr>
            <a:spLocks noGrp="1"/>
          </p:cNvSpPr>
          <p:nvPr>
            <p:ph type="sldNum" sz="quarter" idx="4"/>
          </p:nvPr>
        </p:nvSpPr>
        <p:spPr/>
        <p:txBody>
          <a:bodyPr/>
          <a:lstStyle/>
          <a:p>
            <a:fld id="{47A9008A-481B-4F65-A514-1AA65EA0FD53}" type="slidenum">
              <a:rPr lang="en-US" smtClean="0"/>
              <a:pPr/>
              <a:t>17</a:t>
            </a:fld>
            <a:endParaRPr lang="en-US" dirty="0"/>
          </a:p>
        </p:txBody>
      </p:sp>
      <p:sp>
        <p:nvSpPr>
          <p:cNvPr id="16" name="Content Placeholder 10">
            <a:extLst>
              <a:ext uri="{FF2B5EF4-FFF2-40B4-BE49-F238E27FC236}">
                <a16:creationId xmlns:a16="http://schemas.microsoft.com/office/drawing/2014/main" id="{AA492ED1-7675-5640-8B87-5519A076536C}"/>
              </a:ext>
            </a:extLst>
          </p:cNvPr>
          <p:cNvSpPr txBox="1">
            <a:spLocks/>
          </p:cNvSpPr>
          <p:nvPr/>
        </p:nvSpPr>
        <p:spPr>
          <a:xfrm>
            <a:off x="478536" y="1732341"/>
            <a:ext cx="4909252" cy="4636008"/>
          </a:xfrm>
          <a:prstGeom prst="rect">
            <a:avLst/>
          </a:prstGeom>
        </p:spPr>
        <p:txBody>
          <a:bodyPr vert="horz" lIns="0" tIns="0" rIns="0" bIns="0" rtlCol="0">
            <a:noAutofit/>
          </a:bodyPr>
          <a:lst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7525" indent="-517525">
              <a:lnSpc>
                <a:spcPct val="150000"/>
              </a:lnSpc>
              <a:spcAft>
                <a:spcPts val="600"/>
              </a:spcAft>
              <a:buNone/>
            </a:pPr>
            <a:r>
              <a:rPr lang="en-US" dirty="0"/>
              <a:t>1.1 Select date range of interest</a:t>
            </a:r>
          </a:p>
          <a:p>
            <a:pPr marL="517525" indent="-517525">
              <a:lnSpc>
                <a:spcPct val="150000"/>
              </a:lnSpc>
              <a:spcAft>
                <a:spcPts val="600"/>
              </a:spcAft>
              <a:buNone/>
            </a:pPr>
            <a:r>
              <a:rPr lang="en-US" dirty="0"/>
              <a:t>1.2 Select area(s) of interest by clicking on appropriate line(s)</a:t>
            </a:r>
          </a:p>
          <a:p>
            <a:pPr marL="517525" indent="-517525">
              <a:lnSpc>
                <a:spcPct val="150000"/>
              </a:lnSpc>
              <a:spcAft>
                <a:spcPts val="600"/>
              </a:spcAft>
              <a:buNone/>
            </a:pPr>
            <a:r>
              <a:rPr lang="en-US" dirty="0"/>
              <a:t>1.3 Click the ‘Next’ button. </a:t>
            </a:r>
          </a:p>
        </p:txBody>
      </p:sp>
      <p:cxnSp>
        <p:nvCxnSpPr>
          <p:cNvPr id="17" name="Straight Arrow Connector 16">
            <a:extLst>
              <a:ext uri="{FF2B5EF4-FFF2-40B4-BE49-F238E27FC236}">
                <a16:creationId xmlns:a16="http://schemas.microsoft.com/office/drawing/2014/main" id="{B6456449-9C3C-B44A-BEE8-ED861294D733}"/>
              </a:ext>
            </a:extLst>
          </p:cNvPr>
          <p:cNvCxnSpPr>
            <a:cxnSpLocks/>
          </p:cNvCxnSpPr>
          <p:nvPr/>
        </p:nvCxnSpPr>
        <p:spPr>
          <a:xfrm>
            <a:off x="5056094" y="2109197"/>
            <a:ext cx="3639671" cy="51295"/>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718901E-30EF-B84C-8F3E-AB392F10646C}"/>
              </a:ext>
            </a:extLst>
          </p:cNvPr>
          <p:cNvCxnSpPr>
            <a:cxnSpLocks/>
          </p:cNvCxnSpPr>
          <p:nvPr/>
        </p:nvCxnSpPr>
        <p:spPr>
          <a:xfrm>
            <a:off x="5056094" y="3316962"/>
            <a:ext cx="1039906" cy="244385"/>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1B18DC2-8D0B-EE46-94D4-CCEC3394527F}"/>
              </a:ext>
            </a:extLst>
          </p:cNvPr>
          <p:cNvSpPr/>
          <p:nvPr/>
        </p:nvSpPr>
        <p:spPr bwMode="auto">
          <a:xfrm>
            <a:off x="11304493" y="1814079"/>
            <a:ext cx="654425" cy="295118"/>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84105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 screen&#10;&#10;Description automatically generated">
            <a:extLst>
              <a:ext uri="{FF2B5EF4-FFF2-40B4-BE49-F238E27FC236}">
                <a16:creationId xmlns:a16="http://schemas.microsoft.com/office/drawing/2014/main" id="{E8247E79-F655-1B42-91D9-AF276182F2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82347" y="389480"/>
            <a:ext cx="6517118" cy="5727856"/>
          </a:xfrm>
          <a:prstGeom prst="rect">
            <a:avLst/>
          </a:prstGeom>
        </p:spPr>
      </p:pic>
      <p:sp>
        <p:nvSpPr>
          <p:cNvPr id="2" name="Title 1">
            <a:extLst>
              <a:ext uri="{FF2B5EF4-FFF2-40B4-BE49-F238E27FC236}">
                <a16:creationId xmlns:a16="http://schemas.microsoft.com/office/drawing/2014/main" id="{4DD91484-0B64-C14A-8E20-0D0FA1F28B6C}"/>
              </a:ext>
            </a:extLst>
          </p:cNvPr>
          <p:cNvSpPr>
            <a:spLocks noGrp="1"/>
          </p:cNvSpPr>
          <p:nvPr>
            <p:ph type="title"/>
          </p:nvPr>
        </p:nvSpPr>
        <p:spPr>
          <a:xfrm>
            <a:off x="466343" y="420624"/>
            <a:ext cx="5193747" cy="963324"/>
          </a:xfrm>
        </p:spPr>
        <p:txBody>
          <a:bodyPr>
            <a:normAutofit/>
          </a:bodyPr>
          <a:lstStyle/>
          <a:p>
            <a:r>
              <a:rPr lang="en-US" dirty="0"/>
              <a:t>Configure data download - Part 2</a:t>
            </a:r>
          </a:p>
        </p:txBody>
      </p:sp>
      <p:sp>
        <p:nvSpPr>
          <p:cNvPr id="5" name="Slide Number Placeholder 4">
            <a:extLst>
              <a:ext uri="{FF2B5EF4-FFF2-40B4-BE49-F238E27FC236}">
                <a16:creationId xmlns:a16="http://schemas.microsoft.com/office/drawing/2014/main" id="{6E5995E7-441F-4742-A8E0-1BB924EDE306}"/>
              </a:ext>
            </a:extLst>
          </p:cNvPr>
          <p:cNvSpPr>
            <a:spLocks noGrp="1"/>
          </p:cNvSpPr>
          <p:nvPr>
            <p:ph type="sldNum" sz="quarter" idx="4"/>
          </p:nvPr>
        </p:nvSpPr>
        <p:spPr/>
        <p:txBody>
          <a:bodyPr/>
          <a:lstStyle/>
          <a:p>
            <a:fld id="{47A9008A-481B-4F65-A514-1AA65EA0FD53}" type="slidenum">
              <a:rPr lang="en-US" smtClean="0"/>
              <a:pPr/>
              <a:t>18</a:t>
            </a:fld>
            <a:endParaRPr lang="en-US" dirty="0"/>
          </a:p>
        </p:txBody>
      </p:sp>
      <p:sp>
        <p:nvSpPr>
          <p:cNvPr id="16" name="Content Placeholder 10">
            <a:extLst>
              <a:ext uri="{FF2B5EF4-FFF2-40B4-BE49-F238E27FC236}">
                <a16:creationId xmlns:a16="http://schemas.microsoft.com/office/drawing/2014/main" id="{AA492ED1-7675-5640-8B87-5519A076536C}"/>
              </a:ext>
            </a:extLst>
          </p:cNvPr>
          <p:cNvSpPr txBox="1">
            <a:spLocks/>
          </p:cNvSpPr>
          <p:nvPr/>
        </p:nvSpPr>
        <p:spPr>
          <a:xfrm>
            <a:off x="478536" y="1481328"/>
            <a:ext cx="5422392" cy="4636008"/>
          </a:xfrm>
          <a:prstGeom prst="rect">
            <a:avLst/>
          </a:prstGeom>
        </p:spPr>
        <p:txBody>
          <a:bodyPr vert="horz" lIns="0" tIns="0" rIns="0" bIns="0" rtlCol="0">
            <a:noAutofit/>
          </a:bodyPr>
          <a:lst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7525" indent="-517525">
              <a:lnSpc>
                <a:spcPct val="150000"/>
              </a:lnSpc>
              <a:spcAft>
                <a:spcPts val="600"/>
              </a:spcAft>
              <a:buNone/>
            </a:pPr>
            <a:r>
              <a:rPr lang="en-US" dirty="0"/>
              <a:t>2.1 Select all files in package, or subset by Site, Date, Visit #, Name, or file Type</a:t>
            </a:r>
          </a:p>
          <a:p>
            <a:pPr marL="517525" indent="-517525">
              <a:lnSpc>
                <a:spcPct val="150000"/>
              </a:lnSpc>
              <a:spcAft>
                <a:spcPts val="600"/>
              </a:spcAft>
              <a:buNone/>
            </a:pPr>
            <a:r>
              <a:rPr lang="en-US" dirty="0"/>
              <a:t>2.2 Check the estimated file size!</a:t>
            </a:r>
          </a:p>
          <a:p>
            <a:pPr marL="517525" indent="-517525">
              <a:lnSpc>
                <a:spcPct val="150000"/>
              </a:lnSpc>
              <a:spcAft>
                <a:spcPts val="600"/>
              </a:spcAft>
              <a:buNone/>
            </a:pPr>
            <a:r>
              <a:rPr lang="en-US" dirty="0"/>
              <a:t>2.3 Click Next when ready</a:t>
            </a:r>
          </a:p>
        </p:txBody>
      </p:sp>
      <p:sp>
        <p:nvSpPr>
          <p:cNvPr id="17" name="Oval 16">
            <a:extLst>
              <a:ext uri="{FF2B5EF4-FFF2-40B4-BE49-F238E27FC236}">
                <a16:creationId xmlns:a16="http://schemas.microsoft.com/office/drawing/2014/main" id="{10362A68-ABA4-6846-A511-696BF6679BCA}"/>
              </a:ext>
            </a:extLst>
          </p:cNvPr>
          <p:cNvSpPr/>
          <p:nvPr/>
        </p:nvSpPr>
        <p:spPr bwMode="auto">
          <a:xfrm>
            <a:off x="6142653" y="2932773"/>
            <a:ext cx="5422392" cy="667512"/>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9" name="Oval 18">
            <a:extLst>
              <a:ext uri="{FF2B5EF4-FFF2-40B4-BE49-F238E27FC236}">
                <a16:creationId xmlns:a16="http://schemas.microsoft.com/office/drawing/2014/main" id="{CD99484A-A0CA-CE45-8CB0-A3897D1D60E2}"/>
              </a:ext>
            </a:extLst>
          </p:cNvPr>
          <p:cNvSpPr/>
          <p:nvPr/>
        </p:nvSpPr>
        <p:spPr bwMode="auto">
          <a:xfrm>
            <a:off x="11348382" y="902286"/>
            <a:ext cx="654425" cy="295118"/>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20" name="Straight Arrow Connector 19">
            <a:extLst>
              <a:ext uri="{FF2B5EF4-FFF2-40B4-BE49-F238E27FC236}">
                <a16:creationId xmlns:a16="http://schemas.microsoft.com/office/drawing/2014/main" id="{0152A2C6-255B-DB43-BA98-FD87272F1403}"/>
              </a:ext>
            </a:extLst>
          </p:cNvPr>
          <p:cNvCxnSpPr>
            <a:cxnSpLocks/>
          </p:cNvCxnSpPr>
          <p:nvPr/>
        </p:nvCxnSpPr>
        <p:spPr>
          <a:xfrm flipV="1">
            <a:off x="5056094" y="1088136"/>
            <a:ext cx="6141314" cy="2465061"/>
          </a:xfrm>
          <a:prstGeom prst="straightConnector1">
            <a:avLst/>
          </a:prstGeom>
          <a:ln w="63500">
            <a:solidFill>
              <a:schemeClr val="tx2"/>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D6BB12-2B2D-CE43-B384-31AEE36571C1}"/>
              </a:ext>
            </a:extLst>
          </p:cNvPr>
          <p:cNvCxnSpPr>
            <a:cxnSpLocks/>
          </p:cNvCxnSpPr>
          <p:nvPr/>
        </p:nvCxnSpPr>
        <p:spPr>
          <a:xfrm>
            <a:off x="5513294" y="2539581"/>
            <a:ext cx="1102110" cy="490827"/>
          </a:xfrm>
          <a:prstGeom prst="straightConnector1">
            <a:avLst/>
          </a:prstGeom>
          <a:ln w="63500">
            <a:solidFill>
              <a:schemeClr val="tx2"/>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938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1484-0B64-C14A-8E20-0D0FA1F28B6C}"/>
              </a:ext>
            </a:extLst>
          </p:cNvPr>
          <p:cNvSpPr>
            <a:spLocks noGrp="1"/>
          </p:cNvSpPr>
          <p:nvPr>
            <p:ph type="title"/>
          </p:nvPr>
        </p:nvSpPr>
        <p:spPr>
          <a:xfrm>
            <a:off x="466344" y="420624"/>
            <a:ext cx="5422392" cy="963324"/>
          </a:xfrm>
        </p:spPr>
        <p:txBody>
          <a:bodyPr>
            <a:normAutofit/>
          </a:bodyPr>
          <a:lstStyle/>
          <a:p>
            <a:r>
              <a:rPr lang="en-US" dirty="0"/>
              <a:t>Configure data download - Part 3</a:t>
            </a:r>
          </a:p>
        </p:txBody>
      </p:sp>
      <p:sp>
        <p:nvSpPr>
          <p:cNvPr id="5" name="Slide Number Placeholder 4">
            <a:extLst>
              <a:ext uri="{FF2B5EF4-FFF2-40B4-BE49-F238E27FC236}">
                <a16:creationId xmlns:a16="http://schemas.microsoft.com/office/drawing/2014/main" id="{6E5995E7-441F-4742-A8E0-1BB924EDE306}"/>
              </a:ext>
            </a:extLst>
          </p:cNvPr>
          <p:cNvSpPr>
            <a:spLocks noGrp="1"/>
          </p:cNvSpPr>
          <p:nvPr>
            <p:ph type="sldNum" sz="quarter" idx="4"/>
          </p:nvPr>
        </p:nvSpPr>
        <p:spPr/>
        <p:txBody>
          <a:bodyPr/>
          <a:lstStyle/>
          <a:p>
            <a:fld id="{47A9008A-481B-4F65-A514-1AA65EA0FD53}" type="slidenum">
              <a:rPr lang="en-US" smtClean="0"/>
              <a:pPr/>
              <a:t>19</a:t>
            </a:fld>
            <a:endParaRPr lang="en-US" dirty="0"/>
          </a:p>
        </p:txBody>
      </p:sp>
      <p:sp>
        <p:nvSpPr>
          <p:cNvPr id="16" name="Content Placeholder 10">
            <a:extLst>
              <a:ext uri="{FF2B5EF4-FFF2-40B4-BE49-F238E27FC236}">
                <a16:creationId xmlns:a16="http://schemas.microsoft.com/office/drawing/2014/main" id="{AA492ED1-7675-5640-8B87-5519A076536C}"/>
              </a:ext>
            </a:extLst>
          </p:cNvPr>
          <p:cNvSpPr txBox="1">
            <a:spLocks/>
          </p:cNvSpPr>
          <p:nvPr/>
        </p:nvSpPr>
        <p:spPr>
          <a:xfrm>
            <a:off x="478536" y="1481328"/>
            <a:ext cx="5422392" cy="4636008"/>
          </a:xfrm>
          <a:prstGeom prst="rect">
            <a:avLst/>
          </a:prstGeom>
        </p:spPr>
        <p:txBody>
          <a:bodyPr vert="horz" lIns="0" tIns="0" rIns="0" bIns="0" rtlCol="0">
            <a:noAutofit/>
          </a:bodyPr>
          <a:lst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7525" indent="-517525">
              <a:lnSpc>
                <a:spcPct val="150000"/>
              </a:lnSpc>
              <a:spcAft>
                <a:spcPts val="600"/>
              </a:spcAft>
              <a:buNone/>
            </a:pPr>
            <a:r>
              <a:rPr lang="en-US" dirty="0"/>
              <a:t>3. Select inclusion of documents</a:t>
            </a:r>
          </a:p>
          <a:p>
            <a:pPr marL="517525" indent="-517525">
              <a:lnSpc>
                <a:spcPct val="150000"/>
              </a:lnSpc>
              <a:spcAft>
                <a:spcPts val="600"/>
              </a:spcAft>
              <a:buNone/>
            </a:pPr>
            <a:r>
              <a:rPr lang="en-US" dirty="0"/>
              <a:t>4. Agree to NEON policies</a:t>
            </a:r>
          </a:p>
          <a:p>
            <a:pPr marL="517525" indent="-517525">
              <a:lnSpc>
                <a:spcPct val="150000"/>
              </a:lnSpc>
              <a:spcAft>
                <a:spcPts val="600"/>
              </a:spcAft>
              <a:buNone/>
            </a:pPr>
            <a:r>
              <a:rPr lang="en-US" dirty="0"/>
              <a:t>5. Ready to download</a:t>
            </a:r>
          </a:p>
        </p:txBody>
      </p:sp>
      <p:pic>
        <p:nvPicPr>
          <p:cNvPr id="4" name="Picture 3" descr="Screenshot of 'configure data' step three, where you indicate if you want to include documentation.">
            <a:extLst>
              <a:ext uri="{FF2B5EF4-FFF2-40B4-BE49-F238E27FC236}">
                <a16:creationId xmlns:a16="http://schemas.microsoft.com/office/drawing/2014/main" id="{5C565255-AF71-D940-8B56-F19ACF0CA2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0476" y="187756"/>
            <a:ext cx="5320863" cy="1864972"/>
          </a:xfrm>
          <a:prstGeom prst="rect">
            <a:avLst/>
          </a:prstGeom>
        </p:spPr>
      </p:pic>
      <p:pic>
        <p:nvPicPr>
          <p:cNvPr id="7" name="Picture 6" descr="Screenshot of 'configure data' step four, where you indicate that you understand and will abide by the NEON data usage and citation policies.">
            <a:extLst>
              <a:ext uri="{FF2B5EF4-FFF2-40B4-BE49-F238E27FC236}">
                <a16:creationId xmlns:a16="http://schemas.microsoft.com/office/drawing/2014/main" id="{7336CFD6-406F-DD42-B65D-BB31622343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0476" y="2052728"/>
            <a:ext cx="5319817" cy="1671211"/>
          </a:xfrm>
          <a:prstGeom prst="rect">
            <a:avLst/>
          </a:prstGeom>
        </p:spPr>
      </p:pic>
      <p:pic>
        <p:nvPicPr>
          <p:cNvPr id="9" name="Picture 8" descr="Screenshot of the final data configuration page, where you can verify the file download size (AOP files can be HUGE!) and copy the recommended citation for this particular dataset.">
            <a:extLst>
              <a:ext uri="{FF2B5EF4-FFF2-40B4-BE49-F238E27FC236}">
                <a16:creationId xmlns:a16="http://schemas.microsoft.com/office/drawing/2014/main" id="{C3341EA0-FF2E-9D4C-A4E4-1C0F9B3181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0476" y="3723939"/>
            <a:ext cx="5320863" cy="2115252"/>
          </a:xfrm>
          <a:prstGeom prst="rect">
            <a:avLst/>
          </a:prstGeom>
        </p:spPr>
      </p:pic>
    </p:spTree>
    <p:extLst>
      <p:ext uri="{BB962C8B-B14F-4D97-AF65-F5344CB8AC3E}">
        <p14:creationId xmlns:p14="http://schemas.microsoft.com/office/powerpoint/2010/main" val="93775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6ACB-EBB5-1F45-87B8-F9E6F79411AD}"/>
              </a:ext>
            </a:extLst>
          </p:cNvPr>
          <p:cNvSpPr>
            <a:spLocks noGrp="1"/>
          </p:cNvSpPr>
          <p:nvPr>
            <p:ph type="ctrTitle"/>
          </p:nvPr>
        </p:nvSpPr>
        <p:spPr>
          <a:xfrm>
            <a:off x="466344" y="297441"/>
            <a:ext cx="11256264" cy="1045028"/>
          </a:xfrm>
        </p:spPr>
        <p:txBody>
          <a:bodyPr/>
          <a:lstStyle/>
          <a:p>
            <a:r>
              <a:rPr lang="en-US" dirty="0"/>
              <a:t>Slideshow Sections</a:t>
            </a:r>
          </a:p>
        </p:txBody>
      </p:sp>
      <p:sp>
        <p:nvSpPr>
          <p:cNvPr id="3" name="Subtitle 2">
            <a:extLst>
              <a:ext uri="{FF2B5EF4-FFF2-40B4-BE49-F238E27FC236}">
                <a16:creationId xmlns:a16="http://schemas.microsoft.com/office/drawing/2014/main" id="{9EBD93DD-8EE2-3D4E-B04A-7D7AFC77BF83}"/>
              </a:ext>
            </a:extLst>
          </p:cNvPr>
          <p:cNvSpPr>
            <a:spLocks noGrp="1"/>
          </p:cNvSpPr>
          <p:nvPr>
            <p:ph type="subTitle" idx="1"/>
          </p:nvPr>
        </p:nvSpPr>
        <p:spPr>
          <a:xfrm>
            <a:off x="466344" y="1995200"/>
            <a:ext cx="11256264" cy="3570713"/>
          </a:xfrm>
        </p:spPr>
        <p:txBody>
          <a:bodyPr/>
          <a:lstStyle/>
          <a:p>
            <a:r>
              <a:rPr lang="en-US" sz="2800" dirty="0"/>
              <a:t>Discover NEON Data</a:t>
            </a:r>
          </a:p>
          <a:p>
            <a:r>
              <a:rPr lang="en-US" sz="2800" dirty="0"/>
              <a:t>Explore and Download NEON Data from Data Portal</a:t>
            </a:r>
          </a:p>
          <a:p>
            <a:r>
              <a:rPr lang="en-US" sz="2800" dirty="0"/>
              <a:t>Special Cases for Downloading NEON Data </a:t>
            </a:r>
          </a:p>
          <a:p>
            <a:r>
              <a:rPr lang="en-US" sz="2800" dirty="0"/>
              <a:t>Understand Downloaded Data Structure</a:t>
            </a:r>
          </a:p>
          <a:p>
            <a:r>
              <a:rPr lang="en-US" sz="2800" dirty="0"/>
              <a:t>Additional Important Pages &amp; Information</a:t>
            </a:r>
          </a:p>
          <a:p>
            <a:endParaRPr lang="en-US" sz="2800" dirty="0"/>
          </a:p>
          <a:p>
            <a:endParaRPr lang="en-US" sz="2800" dirty="0"/>
          </a:p>
          <a:p>
            <a:endParaRPr lang="en-US" sz="2800" dirty="0"/>
          </a:p>
        </p:txBody>
      </p:sp>
      <p:sp>
        <p:nvSpPr>
          <p:cNvPr id="5" name="Slide Number Placeholder 4">
            <a:extLst>
              <a:ext uri="{FF2B5EF4-FFF2-40B4-BE49-F238E27FC236}">
                <a16:creationId xmlns:a16="http://schemas.microsoft.com/office/drawing/2014/main" id="{5F0E6532-8B16-864E-B9E5-B354D1588009}"/>
              </a:ext>
            </a:extLst>
          </p:cNvPr>
          <p:cNvSpPr>
            <a:spLocks noGrp="1"/>
          </p:cNvSpPr>
          <p:nvPr>
            <p:ph type="sldNum" sz="quarter" idx="4"/>
          </p:nvPr>
        </p:nvSpPr>
        <p:spPr/>
        <p:txBody>
          <a:bodyPr/>
          <a:lstStyle/>
          <a:p>
            <a:fld id="{47A9008A-481B-4F65-A514-1AA65EA0FD53}" type="slidenum">
              <a:rPr lang="en-US" smtClean="0"/>
              <a:pPr/>
              <a:t>2</a:t>
            </a:fld>
            <a:endParaRPr lang="en-US" dirty="0"/>
          </a:p>
        </p:txBody>
      </p:sp>
    </p:spTree>
    <p:extLst>
      <p:ext uri="{BB962C8B-B14F-4D97-AF65-F5344CB8AC3E}">
        <p14:creationId xmlns:p14="http://schemas.microsoft.com/office/powerpoint/2010/main" val="3756439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6769-8D42-2247-B640-2F827D8BCEFF}"/>
              </a:ext>
            </a:extLst>
          </p:cNvPr>
          <p:cNvSpPr>
            <a:spLocks noGrp="1"/>
          </p:cNvSpPr>
          <p:nvPr>
            <p:ph type="title"/>
          </p:nvPr>
        </p:nvSpPr>
        <p:spPr>
          <a:xfrm>
            <a:off x="466344" y="420624"/>
            <a:ext cx="6235540" cy="963324"/>
          </a:xfrm>
        </p:spPr>
        <p:txBody>
          <a:bodyPr/>
          <a:lstStyle/>
          <a:p>
            <a:r>
              <a:rPr lang="en-US" dirty="0"/>
              <a:t>Explore through visual browser</a:t>
            </a:r>
          </a:p>
        </p:txBody>
      </p:sp>
      <p:sp>
        <p:nvSpPr>
          <p:cNvPr id="3" name="Content Placeholder 2">
            <a:extLst>
              <a:ext uri="{FF2B5EF4-FFF2-40B4-BE49-F238E27FC236}">
                <a16:creationId xmlns:a16="http://schemas.microsoft.com/office/drawing/2014/main" id="{22071914-A884-BD47-AFAC-6570302B715E}"/>
              </a:ext>
            </a:extLst>
          </p:cNvPr>
          <p:cNvSpPr>
            <a:spLocks noGrp="1"/>
          </p:cNvSpPr>
          <p:nvPr>
            <p:ph sz="half" idx="1"/>
          </p:nvPr>
        </p:nvSpPr>
        <p:spPr/>
        <p:txBody>
          <a:bodyPr/>
          <a:lstStyle/>
          <a:p>
            <a:r>
              <a:rPr lang="en-US" sz="1800" dirty="0"/>
              <a:t>Explore mosaicked camera and hyperspectral imagery</a:t>
            </a:r>
          </a:p>
          <a:p>
            <a:r>
              <a:rPr lang="en-US" sz="1800" dirty="0"/>
              <a:t>Available on the Data Product Detail Page</a:t>
            </a:r>
          </a:p>
          <a:p>
            <a:r>
              <a:rPr lang="en-US" sz="1800" dirty="0"/>
              <a:t>Current download options: only can download .</a:t>
            </a:r>
            <a:r>
              <a:rPr lang="en-US" sz="1800" dirty="0" err="1"/>
              <a:t>png</a:t>
            </a:r>
            <a:r>
              <a:rPr lang="en-US" sz="1800" dirty="0"/>
              <a:t> or binary files</a:t>
            </a:r>
          </a:p>
          <a:p>
            <a:r>
              <a:rPr lang="en-US" sz="1800" dirty="0"/>
              <a:t>Partnership with University of Utah’s </a:t>
            </a:r>
            <a:r>
              <a:rPr lang="en-US" sz="1800" dirty="0" err="1"/>
              <a:t>ViSUS</a:t>
            </a:r>
            <a:r>
              <a:rPr lang="en-US" sz="1800" dirty="0"/>
              <a:t> team – availability of data product that this is for will be expanding</a:t>
            </a:r>
          </a:p>
          <a:p>
            <a:r>
              <a:rPr lang="en-US" sz="1800" dirty="0"/>
              <a:t>Two products available to browse:</a:t>
            </a:r>
          </a:p>
          <a:p>
            <a:r>
              <a:rPr lang="en-US" sz="1800" dirty="0"/>
              <a:t>High-resolution Imagery:</a:t>
            </a:r>
          </a:p>
          <a:p>
            <a:pPr lvl="1"/>
            <a:r>
              <a:rPr lang="en-US" sz="1400" dirty="0">
                <a:hlinkClick r:id="rId3"/>
              </a:rPr>
              <a:t>https://data.neonscience.org/data-products/DP3.30010.001</a:t>
            </a:r>
            <a:endParaRPr lang="en-US" sz="1400" dirty="0"/>
          </a:p>
          <a:p>
            <a:r>
              <a:rPr lang="en-US" sz="1800" dirty="0"/>
              <a:t>Vegetation indices:</a:t>
            </a:r>
          </a:p>
          <a:p>
            <a:pPr lvl="1"/>
            <a:r>
              <a:rPr lang="en-US" sz="1400" dirty="0">
                <a:hlinkClick r:id="rId4"/>
              </a:rPr>
              <a:t>https://data.neonscience.org/data-products/DP3.30026.001</a:t>
            </a:r>
            <a:endParaRPr lang="en-US" sz="1400" dirty="0"/>
          </a:p>
        </p:txBody>
      </p:sp>
      <p:sp>
        <p:nvSpPr>
          <p:cNvPr id="5" name="Slide Number Placeholder 4">
            <a:extLst>
              <a:ext uri="{FF2B5EF4-FFF2-40B4-BE49-F238E27FC236}">
                <a16:creationId xmlns:a16="http://schemas.microsoft.com/office/drawing/2014/main" id="{5CD7DF16-2910-2247-A944-23F916163E89}"/>
              </a:ext>
            </a:extLst>
          </p:cNvPr>
          <p:cNvSpPr>
            <a:spLocks noGrp="1"/>
          </p:cNvSpPr>
          <p:nvPr>
            <p:ph type="sldNum" sz="quarter" idx="4"/>
          </p:nvPr>
        </p:nvSpPr>
        <p:spPr/>
        <p:txBody>
          <a:bodyPr/>
          <a:lstStyle/>
          <a:p>
            <a:fld id="{47A9008A-481B-4F65-A514-1AA65EA0FD53}" type="slidenum">
              <a:rPr lang="en-US" smtClean="0"/>
              <a:pPr/>
              <a:t>20</a:t>
            </a:fld>
            <a:endParaRPr lang="en-US" dirty="0"/>
          </a:p>
        </p:txBody>
      </p:sp>
      <p:pic>
        <p:nvPicPr>
          <p:cNvPr id="7" name="Picture 6" descr="A screenshot of the AOP data visual browser, where you can preview AOP images before downloading.">
            <a:extLst>
              <a:ext uri="{FF2B5EF4-FFF2-40B4-BE49-F238E27FC236}">
                <a16:creationId xmlns:a16="http://schemas.microsoft.com/office/drawing/2014/main" id="{FF393663-993F-884D-BBE2-2790C8F3BA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8736" y="420624"/>
            <a:ext cx="6030541" cy="5481717"/>
          </a:xfrm>
          <a:prstGeom prst="rect">
            <a:avLst/>
          </a:prstGeom>
        </p:spPr>
      </p:pic>
    </p:spTree>
    <p:extLst>
      <p:ext uri="{BB962C8B-B14F-4D97-AF65-F5344CB8AC3E}">
        <p14:creationId xmlns:p14="http://schemas.microsoft.com/office/powerpoint/2010/main" val="351945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91484-0B64-C14A-8E20-0D0FA1F28B6C}"/>
              </a:ext>
            </a:extLst>
          </p:cNvPr>
          <p:cNvSpPr>
            <a:spLocks noGrp="1"/>
          </p:cNvSpPr>
          <p:nvPr>
            <p:ph type="title"/>
          </p:nvPr>
        </p:nvSpPr>
        <p:spPr>
          <a:xfrm>
            <a:off x="466343" y="420624"/>
            <a:ext cx="5434585" cy="963324"/>
          </a:xfrm>
        </p:spPr>
        <p:txBody>
          <a:bodyPr>
            <a:normAutofit/>
          </a:bodyPr>
          <a:lstStyle/>
          <a:p>
            <a:r>
              <a:rPr lang="en-US" dirty="0"/>
              <a:t>Download </a:t>
            </a:r>
            <a:br>
              <a:rPr lang="en-US" dirty="0"/>
            </a:br>
            <a:r>
              <a:rPr lang="en-US" dirty="0" err="1"/>
              <a:t>Phenocam</a:t>
            </a:r>
            <a:r>
              <a:rPr lang="en-US" dirty="0"/>
              <a:t> Data </a:t>
            </a:r>
          </a:p>
        </p:txBody>
      </p:sp>
      <p:sp>
        <p:nvSpPr>
          <p:cNvPr id="5" name="Slide Number Placeholder 4">
            <a:extLst>
              <a:ext uri="{FF2B5EF4-FFF2-40B4-BE49-F238E27FC236}">
                <a16:creationId xmlns:a16="http://schemas.microsoft.com/office/drawing/2014/main" id="{6E5995E7-441F-4742-A8E0-1BB924EDE306}"/>
              </a:ext>
            </a:extLst>
          </p:cNvPr>
          <p:cNvSpPr>
            <a:spLocks noGrp="1"/>
          </p:cNvSpPr>
          <p:nvPr>
            <p:ph type="sldNum" sz="quarter" idx="4"/>
          </p:nvPr>
        </p:nvSpPr>
        <p:spPr/>
        <p:txBody>
          <a:bodyPr/>
          <a:lstStyle/>
          <a:p>
            <a:fld id="{47A9008A-481B-4F65-A514-1AA65EA0FD53}" type="slidenum">
              <a:rPr lang="en-US" smtClean="0"/>
              <a:pPr/>
              <a:t>21</a:t>
            </a:fld>
            <a:endParaRPr lang="en-US" dirty="0"/>
          </a:p>
        </p:txBody>
      </p:sp>
      <p:sp>
        <p:nvSpPr>
          <p:cNvPr id="16" name="Content Placeholder 10">
            <a:extLst>
              <a:ext uri="{FF2B5EF4-FFF2-40B4-BE49-F238E27FC236}">
                <a16:creationId xmlns:a16="http://schemas.microsoft.com/office/drawing/2014/main" id="{AA492ED1-7675-5640-8B87-5519A076536C}"/>
              </a:ext>
            </a:extLst>
          </p:cNvPr>
          <p:cNvSpPr txBox="1">
            <a:spLocks/>
          </p:cNvSpPr>
          <p:nvPr/>
        </p:nvSpPr>
        <p:spPr>
          <a:xfrm>
            <a:off x="478536" y="1481328"/>
            <a:ext cx="5422392" cy="4636008"/>
          </a:xfrm>
          <a:prstGeom prst="rect">
            <a:avLst/>
          </a:prstGeom>
        </p:spPr>
        <p:txBody>
          <a:bodyPr vert="horz" lIns="0" tIns="0" rIns="0" bIns="0" rtlCol="0">
            <a:noAutofit/>
          </a:bodyPr>
          <a:lst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17525" indent="-517525">
              <a:lnSpc>
                <a:spcPct val="150000"/>
              </a:lnSpc>
              <a:spcAft>
                <a:spcPts val="600"/>
              </a:spcAft>
              <a:buNone/>
            </a:pPr>
            <a:r>
              <a:rPr lang="en-US" dirty="0"/>
              <a:t>1. Select your dataset of interest</a:t>
            </a:r>
          </a:p>
          <a:p>
            <a:pPr marL="517525" indent="-517525">
              <a:lnSpc>
                <a:spcPct val="150000"/>
              </a:lnSpc>
              <a:spcAft>
                <a:spcPts val="600"/>
              </a:spcAft>
              <a:buNone/>
            </a:pPr>
            <a:r>
              <a:rPr lang="en-US" dirty="0"/>
              <a:t>2. Follow the links provided</a:t>
            </a:r>
          </a:p>
        </p:txBody>
      </p:sp>
      <p:pic>
        <p:nvPicPr>
          <p:cNvPr id="6" name="Picture 5" descr="Screenshot of the 'land-water interface images' data product, also known as the 'Phenocam' images, within the explore data page. An arrow connects this image to the 'downlaod from external host' page.">
            <a:extLst>
              <a:ext uri="{FF2B5EF4-FFF2-40B4-BE49-F238E27FC236}">
                <a16:creationId xmlns:a16="http://schemas.microsoft.com/office/drawing/2014/main" id="{3A310A7F-B205-9640-A31F-751AF3D5D0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3893" y="2967523"/>
            <a:ext cx="4748397" cy="2313603"/>
          </a:xfrm>
          <a:prstGeom prst="rect">
            <a:avLst/>
          </a:prstGeom>
        </p:spPr>
      </p:pic>
      <p:pic>
        <p:nvPicPr>
          <p:cNvPr id="8" name="Picture 7" descr="Screenshot of the 'Download data from external host' page, where we provide links to the many partners who host our Phenocam imagery, as well as complementary datasets.">
            <a:extLst>
              <a:ext uri="{FF2B5EF4-FFF2-40B4-BE49-F238E27FC236}">
                <a16:creationId xmlns:a16="http://schemas.microsoft.com/office/drawing/2014/main" id="{35144657-463D-6B40-8B0D-E281157508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0837" y="0"/>
            <a:ext cx="6331163" cy="6298163"/>
          </a:xfrm>
          <a:prstGeom prst="rect">
            <a:avLst/>
          </a:prstGeom>
        </p:spPr>
      </p:pic>
      <p:cxnSp>
        <p:nvCxnSpPr>
          <p:cNvPr id="14" name="Straight Arrow Connector 13">
            <a:extLst>
              <a:ext uri="{FF2B5EF4-FFF2-40B4-BE49-F238E27FC236}">
                <a16:creationId xmlns:a16="http://schemas.microsoft.com/office/drawing/2014/main" id="{C712872E-B95A-B446-B509-1CDE7686E4DF}"/>
              </a:ext>
            </a:extLst>
          </p:cNvPr>
          <p:cNvCxnSpPr>
            <a:cxnSpLocks/>
            <a:stCxn id="6" idx="3"/>
          </p:cNvCxnSpPr>
          <p:nvPr/>
        </p:nvCxnSpPr>
        <p:spPr>
          <a:xfrm flipV="1">
            <a:off x="5112290" y="3909527"/>
            <a:ext cx="1269849" cy="214798"/>
          </a:xfrm>
          <a:prstGeom prst="straightConnector1">
            <a:avLst/>
          </a:prstGeom>
          <a:ln w="63500">
            <a:solidFill>
              <a:schemeClr val="tx2"/>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36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A7CDAC-3C49-DF4A-8841-4E5139A5FF8D}"/>
              </a:ext>
            </a:extLst>
          </p:cNvPr>
          <p:cNvSpPr>
            <a:spLocks noGrp="1"/>
          </p:cNvSpPr>
          <p:nvPr>
            <p:ph type="ctrTitle"/>
          </p:nvPr>
        </p:nvSpPr>
        <p:spPr/>
        <p:txBody>
          <a:bodyPr/>
          <a:lstStyle/>
          <a:p>
            <a:r>
              <a:rPr lang="en-US" dirty="0"/>
              <a:t>Understand Downloaded Data Structure</a:t>
            </a:r>
          </a:p>
        </p:txBody>
      </p:sp>
      <p:sp>
        <p:nvSpPr>
          <p:cNvPr id="7" name="Subtitle 6">
            <a:extLst>
              <a:ext uri="{FF2B5EF4-FFF2-40B4-BE49-F238E27FC236}">
                <a16:creationId xmlns:a16="http://schemas.microsoft.com/office/drawing/2014/main" id="{84081DE6-B40E-B34B-8F1B-F2E150641A1B}"/>
              </a:ext>
            </a:extLst>
          </p:cNvPr>
          <p:cNvSpPr>
            <a:spLocks noGrp="1"/>
          </p:cNvSpPr>
          <p:nvPr>
            <p:ph type="subTitle" idx="1"/>
          </p:nvPr>
        </p:nvSpPr>
        <p:spPr/>
        <p:txBody>
          <a:bodyPr/>
          <a:lstStyle/>
          <a:p>
            <a:endParaRPr lang="en-US"/>
          </a:p>
        </p:txBody>
      </p:sp>
      <p:sp>
        <p:nvSpPr>
          <p:cNvPr id="8" name="Text Placeholder 7">
            <a:extLst>
              <a:ext uri="{FF2B5EF4-FFF2-40B4-BE49-F238E27FC236}">
                <a16:creationId xmlns:a16="http://schemas.microsoft.com/office/drawing/2014/main" id="{283F0248-989B-2A49-8902-C1A649B7BA9D}"/>
              </a:ext>
            </a:extLst>
          </p:cNvPr>
          <p:cNvSpPr>
            <a:spLocks noGrp="1"/>
          </p:cNvSpPr>
          <p:nvPr>
            <p:ph type="body" sz="quarter" idx="10"/>
          </p:nvPr>
        </p:nvSpPr>
        <p:spPr/>
        <p:txBody>
          <a:bodyPr/>
          <a:lstStyle/>
          <a:p>
            <a:endParaRPr lang="en-US"/>
          </a:p>
        </p:txBody>
      </p:sp>
      <p:sp>
        <p:nvSpPr>
          <p:cNvPr id="5" name="Slide Number Placeholder 4">
            <a:extLst>
              <a:ext uri="{FF2B5EF4-FFF2-40B4-BE49-F238E27FC236}">
                <a16:creationId xmlns:a16="http://schemas.microsoft.com/office/drawing/2014/main" id="{E15E8237-A6FB-4343-8A31-DA7BA1CE7DDD}"/>
              </a:ext>
            </a:extLst>
          </p:cNvPr>
          <p:cNvSpPr>
            <a:spLocks noGrp="1"/>
          </p:cNvSpPr>
          <p:nvPr>
            <p:ph type="sldNum" sz="quarter" idx="4"/>
          </p:nvPr>
        </p:nvSpPr>
        <p:spPr/>
        <p:txBody>
          <a:bodyPr/>
          <a:lstStyle/>
          <a:p>
            <a:fld id="{47A9008A-481B-4F65-A514-1AA65EA0FD53}" type="slidenum">
              <a:rPr lang="en-US" smtClean="0"/>
              <a:pPr/>
              <a:t>22</a:t>
            </a:fld>
            <a:endParaRPr lang="en-US" dirty="0"/>
          </a:p>
        </p:txBody>
      </p:sp>
    </p:spTree>
    <p:extLst>
      <p:ext uri="{BB962C8B-B14F-4D97-AF65-F5344CB8AC3E}">
        <p14:creationId xmlns:p14="http://schemas.microsoft.com/office/powerpoint/2010/main" val="157297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A2FA-C9EB-7543-A42A-6F43C1048E99}"/>
              </a:ext>
            </a:extLst>
          </p:cNvPr>
          <p:cNvSpPr>
            <a:spLocks noGrp="1"/>
          </p:cNvSpPr>
          <p:nvPr>
            <p:ph type="title"/>
          </p:nvPr>
        </p:nvSpPr>
        <p:spPr/>
        <p:txBody>
          <a:bodyPr/>
          <a:lstStyle/>
          <a:p>
            <a:r>
              <a:rPr lang="en-US" dirty="0"/>
              <a:t>Use downloaded data: </a:t>
            </a:r>
            <a:br>
              <a:rPr lang="en-US" dirty="0"/>
            </a:br>
            <a:r>
              <a:rPr lang="en-US" dirty="0"/>
              <a:t>Structure</a:t>
            </a:r>
          </a:p>
        </p:txBody>
      </p:sp>
      <p:sp>
        <p:nvSpPr>
          <p:cNvPr id="3" name="Content Placeholder 2">
            <a:extLst>
              <a:ext uri="{FF2B5EF4-FFF2-40B4-BE49-F238E27FC236}">
                <a16:creationId xmlns:a16="http://schemas.microsoft.com/office/drawing/2014/main" id="{F3BC16D3-F424-E849-9DBA-518095B777BF}"/>
              </a:ext>
            </a:extLst>
          </p:cNvPr>
          <p:cNvSpPr>
            <a:spLocks noGrp="1"/>
          </p:cNvSpPr>
          <p:nvPr>
            <p:ph sz="half" idx="1"/>
          </p:nvPr>
        </p:nvSpPr>
        <p:spPr/>
        <p:txBody>
          <a:bodyPr/>
          <a:lstStyle/>
          <a:p>
            <a:r>
              <a:rPr lang="en-US" dirty="0"/>
              <a:t>Most NEON data products are delivered as compressed (zipped) .csv files. </a:t>
            </a:r>
          </a:p>
          <a:p>
            <a:pPr lvl="1"/>
            <a:r>
              <a:rPr lang="en-US" dirty="0"/>
              <a:t>Other formats include .hdf5 and .</a:t>
            </a:r>
            <a:r>
              <a:rPr lang="en-US" dirty="0" err="1"/>
              <a:t>tif</a:t>
            </a:r>
            <a:endParaRPr lang="en-US" dirty="0"/>
          </a:p>
          <a:p>
            <a:r>
              <a:rPr lang="en-US" dirty="0" err="1"/>
              <a:t>Uncompress</a:t>
            </a:r>
            <a:r>
              <a:rPr lang="en-US" dirty="0"/>
              <a:t> to view the contents </a:t>
            </a:r>
          </a:p>
          <a:p>
            <a:r>
              <a:rPr lang="en-US" dirty="0"/>
              <a:t>Data in compressed site by month files </a:t>
            </a:r>
          </a:p>
          <a:p>
            <a:r>
              <a:rPr lang="en-US" dirty="0"/>
              <a:t>For each site by month, there may be multiple related data tables per data product. </a:t>
            </a:r>
          </a:p>
        </p:txBody>
      </p:sp>
      <p:pic>
        <p:nvPicPr>
          <p:cNvPr id="7" name="Content Placeholder 6" descr="Screenshot of the same folder after unzipping the .zip fie. This shows the many additional .zip files contained within the original download, as well as several PDF documents that describe the data.">
            <a:extLst>
              <a:ext uri="{FF2B5EF4-FFF2-40B4-BE49-F238E27FC236}">
                <a16:creationId xmlns:a16="http://schemas.microsoft.com/office/drawing/2014/main" id="{B379198D-CF9E-AF46-96F3-E771A033B39E}"/>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925195" y="1439703"/>
            <a:ext cx="5808056" cy="2340559"/>
          </a:xfrm>
          <a:ln>
            <a:solidFill>
              <a:schemeClr val="tx1"/>
            </a:solidFill>
          </a:ln>
        </p:spPr>
      </p:pic>
      <p:sp>
        <p:nvSpPr>
          <p:cNvPr id="5" name="Slide Number Placeholder 4">
            <a:extLst>
              <a:ext uri="{FF2B5EF4-FFF2-40B4-BE49-F238E27FC236}">
                <a16:creationId xmlns:a16="http://schemas.microsoft.com/office/drawing/2014/main" id="{9200C952-9472-694A-A5C1-A8863302CBA1}"/>
              </a:ext>
            </a:extLst>
          </p:cNvPr>
          <p:cNvSpPr>
            <a:spLocks noGrp="1"/>
          </p:cNvSpPr>
          <p:nvPr>
            <p:ph type="sldNum" sz="quarter" idx="4"/>
          </p:nvPr>
        </p:nvSpPr>
        <p:spPr/>
        <p:txBody>
          <a:bodyPr/>
          <a:lstStyle/>
          <a:p>
            <a:fld id="{47A9008A-481B-4F65-A514-1AA65EA0FD53}" type="slidenum">
              <a:rPr lang="en-US" smtClean="0"/>
              <a:pPr/>
              <a:t>23</a:t>
            </a:fld>
            <a:endParaRPr lang="en-US" dirty="0"/>
          </a:p>
        </p:txBody>
      </p:sp>
      <p:pic>
        <p:nvPicPr>
          <p:cNvPr id="19" name="Picture 18" descr="Screenshot of the .zip file in the downloads folder">
            <a:extLst>
              <a:ext uri="{FF2B5EF4-FFF2-40B4-BE49-F238E27FC236}">
                <a16:creationId xmlns:a16="http://schemas.microsoft.com/office/drawing/2014/main" id="{5A8090C8-191A-814F-9BD0-93430E8718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22190" y="451313"/>
            <a:ext cx="5844514" cy="636824"/>
          </a:xfrm>
          <a:prstGeom prst="rect">
            <a:avLst/>
          </a:prstGeom>
          <a:ln>
            <a:solidFill>
              <a:schemeClr val="tx1"/>
            </a:solidFill>
          </a:ln>
        </p:spPr>
      </p:pic>
      <p:cxnSp>
        <p:nvCxnSpPr>
          <p:cNvPr id="20" name="Elbow Connector 19">
            <a:extLst>
              <a:ext uri="{FF2B5EF4-FFF2-40B4-BE49-F238E27FC236}">
                <a16:creationId xmlns:a16="http://schemas.microsoft.com/office/drawing/2014/main" id="{AB38A040-5ADA-1C40-90B7-65A94A71A1DC}"/>
              </a:ext>
            </a:extLst>
          </p:cNvPr>
          <p:cNvCxnSpPr>
            <a:cxnSpLocks/>
          </p:cNvCxnSpPr>
          <p:nvPr/>
        </p:nvCxnSpPr>
        <p:spPr>
          <a:xfrm rot="16200000" flipH="1">
            <a:off x="7627076" y="1029687"/>
            <a:ext cx="435615" cy="367990"/>
          </a:xfrm>
          <a:prstGeom prst="bentConnector3">
            <a:avLst>
              <a:gd name="adj1" fmla="val 6482"/>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41C9E2C-D1CC-F84D-966D-0BF25E58E272}"/>
              </a:ext>
            </a:extLst>
          </p:cNvPr>
          <p:cNvSpPr txBox="1"/>
          <p:nvPr/>
        </p:nvSpPr>
        <p:spPr>
          <a:xfrm>
            <a:off x="8097393" y="1038387"/>
            <a:ext cx="1736373" cy="369332"/>
          </a:xfrm>
          <a:prstGeom prst="rect">
            <a:avLst/>
          </a:prstGeom>
          <a:noFill/>
        </p:spPr>
        <p:txBody>
          <a:bodyPr wrap="none" rtlCol="0">
            <a:spAutoFit/>
          </a:bodyPr>
          <a:lstStyle/>
          <a:p>
            <a:r>
              <a:rPr lang="en-US" dirty="0"/>
              <a:t>Uncompressed</a:t>
            </a:r>
          </a:p>
        </p:txBody>
      </p:sp>
      <p:pic>
        <p:nvPicPr>
          <p:cNvPr id="31" name="Picture 30" descr="Finally, an image of the unzipped internal files, which yeilds several .CSV files that contain the data (in this case, surface water chemistry).">
            <a:extLst>
              <a:ext uri="{FF2B5EF4-FFF2-40B4-BE49-F238E27FC236}">
                <a16:creationId xmlns:a16="http://schemas.microsoft.com/office/drawing/2014/main" id="{BB5674F3-C42F-CD4B-A0F9-17C3C7D4F95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22190" y="4297251"/>
            <a:ext cx="5875123" cy="1341549"/>
          </a:xfrm>
          <a:prstGeom prst="rect">
            <a:avLst/>
          </a:prstGeom>
          <a:ln>
            <a:solidFill>
              <a:schemeClr val="tx1"/>
            </a:solidFill>
          </a:ln>
        </p:spPr>
      </p:pic>
      <p:cxnSp>
        <p:nvCxnSpPr>
          <p:cNvPr id="36" name="Elbow Connector 35">
            <a:extLst>
              <a:ext uri="{FF2B5EF4-FFF2-40B4-BE49-F238E27FC236}">
                <a16:creationId xmlns:a16="http://schemas.microsoft.com/office/drawing/2014/main" id="{67F21A56-2024-8949-A684-FA8E90134B60}"/>
              </a:ext>
            </a:extLst>
          </p:cNvPr>
          <p:cNvCxnSpPr>
            <a:cxnSpLocks/>
          </p:cNvCxnSpPr>
          <p:nvPr/>
        </p:nvCxnSpPr>
        <p:spPr>
          <a:xfrm rot="16200000" flipH="1">
            <a:off x="8134813" y="3027555"/>
            <a:ext cx="1996074" cy="334539"/>
          </a:xfrm>
          <a:prstGeom prst="bentConnector3">
            <a:avLst>
              <a:gd name="adj1" fmla="val 1397"/>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85A876E-DB21-384B-BAFD-28B50A4D1A9E}"/>
              </a:ext>
            </a:extLst>
          </p:cNvPr>
          <p:cNvSpPr txBox="1"/>
          <p:nvPr/>
        </p:nvSpPr>
        <p:spPr>
          <a:xfrm>
            <a:off x="9354267" y="3854090"/>
            <a:ext cx="1736373" cy="369332"/>
          </a:xfrm>
          <a:prstGeom prst="rect">
            <a:avLst/>
          </a:prstGeom>
          <a:noFill/>
        </p:spPr>
        <p:txBody>
          <a:bodyPr wrap="none" rtlCol="0">
            <a:spAutoFit/>
          </a:bodyPr>
          <a:lstStyle/>
          <a:p>
            <a:r>
              <a:rPr lang="en-US" dirty="0"/>
              <a:t>Uncompressed</a:t>
            </a:r>
          </a:p>
        </p:txBody>
      </p:sp>
    </p:spTree>
    <p:extLst>
      <p:ext uri="{BB962C8B-B14F-4D97-AF65-F5344CB8AC3E}">
        <p14:creationId xmlns:p14="http://schemas.microsoft.com/office/powerpoint/2010/main" val="1132566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6" descr="Screenshot of the same folder after unzipping the .zip fie. This shows the many additional .zip files contained within the original download, as well as several PDF documents that describe the data.">
            <a:extLst>
              <a:ext uri="{FF2B5EF4-FFF2-40B4-BE49-F238E27FC236}">
                <a16:creationId xmlns:a16="http://schemas.microsoft.com/office/drawing/2014/main" id="{38BE9AD4-0194-D943-8A3B-60E75A5EE0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5195" y="1439703"/>
            <a:ext cx="5808056" cy="2340559"/>
          </a:xfrm>
          <a:prstGeom prst="rect">
            <a:avLst/>
          </a:prstGeom>
          <a:ln>
            <a:solidFill>
              <a:schemeClr val="tx1"/>
            </a:solidFill>
          </a:ln>
        </p:spPr>
      </p:pic>
      <p:pic>
        <p:nvPicPr>
          <p:cNvPr id="22" name="Picture 21" descr="Screenshot of the .zip file in the downloads folder">
            <a:extLst>
              <a:ext uri="{FF2B5EF4-FFF2-40B4-BE49-F238E27FC236}">
                <a16:creationId xmlns:a16="http://schemas.microsoft.com/office/drawing/2014/main" id="{00FFB688-CF78-C740-B270-31F75FDDEF3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22190" y="451313"/>
            <a:ext cx="5844514" cy="636824"/>
          </a:xfrm>
          <a:prstGeom prst="rect">
            <a:avLst/>
          </a:prstGeom>
          <a:ln>
            <a:solidFill>
              <a:schemeClr val="tx1"/>
            </a:solidFill>
          </a:ln>
        </p:spPr>
      </p:pic>
      <p:pic>
        <p:nvPicPr>
          <p:cNvPr id="23" name="Picture 22" descr="Finally, an image of the unzipped internal files, which yeilds several .CSV files that contain the data (in this case, surface water chemistry).">
            <a:extLst>
              <a:ext uri="{FF2B5EF4-FFF2-40B4-BE49-F238E27FC236}">
                <a16:creationId xmlns:a16="http://schemas.microsoft.com/office/drawing/2014/main" id="{20C72B35-399B-D048-91B8-168B9907AA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22190" y="4297251"/>
            <a:ext cx="5875123" cy="1341549"/>
          </a:xfrm>
          <a:prstGeom prst="rect">
            <a:avLst/>
          </a:prstGeom>
          <a:ln>
            <a:solidFill>
              <a:schemeClr val="tx1"/>
            </a:solidFill>
          </a:ln>
        </p:spPr>
      </p:pic>
      <p:sp>
        <p:nvSpPr>
          <p:cNvPr id="2" name="Title 1">
            <a:extLst>
              <a:ext uri="{FF2B5EF4-FFF2-40B4-BE49-F238E27FC236}">
                <a16:creationId xmlns:a16="http://schemas.microsoft.com/office/drawing/2014/main" id="{D9A9A2FA-C9EB-7543-A42A-6F43C1048E99}"/>
              </a:ext>
            </a:extLst>
          </p:cNvPr>
          <p:cNvSpPr>
            <a:spLocks noGrp="1"/>
          </p:cNvSpPr>
          <p:nvPr>
            <p:ph type="title"/>
          </p:nvPr>
        </p:nvSpPr>
        <p:spPr/>
        <p:txBody>
          <a:bodyPr/>
          <a:lstStyle/>
          <a:p>
            <a:r>
              <a:rPr lang="en-US" dirty="0"/>
              <a:t>Use downloaded data: </a:t>
            </a:r>
            <a:br>
              <a:rPr lang="en-US" dirty="0"/>
            </a:br>
            <a:r>
              <a:rPr lang="en-US" dirty="0"/>
              <a:t>Key files</a:t>
            </a:r>
          </a:p>
        </p:txBody>
      </p:sp>
      <p:sp>
        <p:nvSpPr>
          <p:cNvPr id="3" name="Content Placeholder 2">
            <a:extLst>
              <a:ext uri="{FF2B5EF4-FFF2-40B4-BE49-F238E27FC236}">
                <a16:creationId xmlns:a16="http://schemas.microsoft.com/office/drawing/2014/main" id="{F3BC16D3-F424-E849-9DBA-518095B777BF}"/>
              </a:ext>
            </a:extLst>
          </p:cNvPr>
          <p:cNvSpPr>
            <a:spLocks noGrp="1"/>
          </p:cNvSpPr>
          <p:nvPr>
            <p:ph sz="half" idx="1"/>
          </p:nvPr>
        </p:nvSpPr>
        <p:spPr/>
        <p:txBody>
          <a:bodyPr/>
          <a:lstStyle/>
          <a:p>
            <a:pPr>
              <a:spcAft>
                <a:spcPts val="0"/>
              </a:spcAft>
            </a:pPr>
            <a:r>
              <a:rPr lang="en-US" sz="2000" dirty="0"/>
              <a:t>Included documentation (if selected)</a:t>
            </a:r>
          </a:p>
          <a:p>
            <a:pPr lvl="1">
              <a:spcAft>
                <a:spcPts val="0"/>
              </a:spcAft>
            </a:pPr>
            <a:r>
              <a:rPr lang="en-US" sz="1800" dirty="0"/>
              <a:t>User Guide, Protocol, etc. </a:t>
            </a:r>
          </a:p>
          <a:p>
            <a:pPr>
              <a:spcAft>
                <a:spcPts val="0"/>
              </a:spcAft>
            </a:pPr>
            <a:r>
              <a:rPr lang="en-US" sz="2000" dirty="0"/>
              <a:t>Validation file</a:t>
            </a:r>
          </a:p>
          <a:p>
            <a:pPr lvl="1">
              <a:spcAft>
                <a:spcPts val="0"/>
              </a:spcAft>
            </a:pPr>
            <a:r>
              <a:rPr lang="en-US" sz="1800" dirty="0"/>
              <a:t>Contains the data processing rules</a:t>
            </a:r>
          </a:p>
          <a:p>
            <a:pPr>
              <a:spcAft>
                <a:spcPts val="0"/>
              </a:spcAft>
            </a:pPr>
            <a:r>
              <a:rPr lang="en-US" sz="2000" dirty="0"/>
              <a:t>EML (.xml) file</a:t>
            </a:r>
          </a:p>
          <a:p>
            <a:pPr lvl="1">
              <a:spcAft>
                <a:spcPts val="0"/>
              </a:spcAft>
            </a:pPr>
            <a:r>
              <a:rPr lang="en-US" sz="1800" dirty="0"/>
              <a:t>Machine readable metadata file</a:t>
            </a:r>
          </a:p>
          <a:p>
            <a:pPr>
              <a:spcAft>
                <a:spcPts val="0"/>
              </a:spcAft>
            </a:pPr>
            <a:r>
              <a:rPr lang="en-US" sz="2000" dirty="0"/>
              <a:t>Readme file</a:t>
            </a:r>
          </a:p>
          <a:p>
            <a:pPr lvl="1">
              <a:spcAft>
                <a:spcPts val="0"/>
              </a:spcAft>
            </a:pPr>
            <a:r>
              <a:rPr lang="en-US" sz="1800" dirty="0"/>
              <a:t>Important information on the download</a:t>
            </a:r>
          </a:p>
          <a:p>
            <a:pPr>
              <a:spcAft>
                <a:spcPts val="0"/>
              </a:spcAft>
            </a:pPr>
            <a:r>
              <a:rPr lang="en-US" sz="2000" dirty="0"/>
              <a:t>Data table(s)</a:t>
            </a:r>
            <a:r>
              <a:rPr lang="en-US" dirty="0"/>
              <a:t> </a:t>
            </a:r>
          </a:p>
          <a:p>
            <a:pPr lvl="1">
              <a:spcAft>
                <a:spcPts val="0"/>
              </a:spcAft>
            </a:pPr>
            <a:r>
              <a:rPr lang="en-US" sz="1800" dirty="0"/>
              <a:t>One or more related .csv files </a:t>
            </a:r>
          </a:p>
          <a:p>
            <a:pPr>
              <a:spcAft>
                <a:spcPts val="0"/>
              </a:spcAft>
            </a:pPr>
            <a:r>
              <a:rPr lang="en-US" sz="2000" dirty="0"/>
              <a:t>Variables file</a:t>
            </a:r>
          </a:p>
          <a:p>
            <a:pPr lvl="1">
              <a:spcAft>
                <a:spcPts val="0"/>
              </a:spcAft>
            </a:pPr>
            <a:r>
              <a:rPr lang="en-US" sz="1800" dirty="0"/>
              <a:t>Lists which variables are found in which data table</a:t>
            </a:r>
          </a:p>
          <a:p>
            <a:endParaRPr lang="en-US" dirty="0"/>
          </a:p>
        </p:txBody>
      </p:sp>
      <p:sp>
        <p:nvSpPr>
          <p:cNvPr id="5" name="Slide Number Placeholder 4">
            <a:extLst>
              <a:ext uri="{FF2B5EF4-FFF2-40B4-BE49-F238E27FC236}">
                <a16:creationId xmlns:a16="http://schemas.microsoft.com/office/drawing/2014/main" id="{9200C952-9472-694A-A5C1-A8863302CBA1}"/>
              </a:ext>
            </a:extLst>
          </p:cNvPr>
          <p:cNvSpPr>
            <a:spLocks noGrp="1"/>
          </p:cNvSpPr>
          <p:nvPr>
            <p:ph type="sldNum" sz="quarter" idx="4"/>
          </p:nvPr>
        </p:nvSpPr>
        <p:spPr/>
        <p:txBody>
          <a:bodyPr/>
          <a:lstStyle/>
          <a:p>
            <a:fld id="{47A9008A-481B-4F65-A514-1AA65EA0FD53}" type="slidenum">
              <a:rPr lang="en-US" smtClean="0"/>
              <a:pPr/>
              <a:t>24</a:t>
            </a:fld>
            <a:endParaRPr lang="en-US" dirty="0"/>
          </a:p>
        </p:txBody>
      </p:sp>
      <p:cxnSp>
        <p:nvCxnSpPr>
          <p:cNvPr id="11" name="Elbow Connector 10">
            <a:extLst>
              <a:ext uri="{FF2B5EF4-FFF2-40B4-BE49-F238E27FC236}">
                <a16:creationId xmlns:a16="http://schemas.microsoft.com/office/drawing/2014/main" id="{9A8F650A-3E36-464F-8201-10742887092B}"/>
              </a:ext>
            </a:extLst>
          </p:cNvPr>
          <p:cNvCxnSpPr>
            <a:cxnSpLocks/>
          </p:cNvCxnSpPr>
          <p:nvPr/>
        </p:nvCxnSpPr>
        <p:spPr>
          <a:xfrm rot="16200000" flipH="1">
            <a:off x="8134813" y="3027555"/>
            <a:ext cx="1996074" cy="334539"/>
          </a:xfrm>
          <a:prstGeom prst="bentConnector3">
            <a:avLst>
              <a:gd name="adj1" fmla="val 1397"/>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AB38A040-5ADA-1C40-90B7-65A94A71A1DC}"/>
              </a:ext>
            </a:extLst>
          </p:cNvPr>
          <p:cNvCxnSpPr>
            <a:cxnSpLocks/>
          </p:cNvCxnSpPr>
          <p:nvPr/>
        </p:nvCxnSpPr>
        <p:spPr>
          <a:xfrm rot="16200000" flipH="1">
            <a:off x="7627076" y="1029687"/>
            <a:ext cx="435615" cy="367990"/>
          </a:xfrm>
          <a:prstGeom prst="bentConnector3">
            <a:avLst>
              <a:gd name="adj1" fmla="val 6482"/>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087C339-32A4-684F-9946-1915EC929B75}"/>
              </a:ext>
            </a:extLst>
          </p:cNvPr>
          <p:cNvCxnSpPr>
            <a:cxnSpLocks/>
          </p:cNvCxnSpPr>
          <p:nvPr/>
        </p:nvCxnSpPr>
        <p:spPr>
          <a:xfrm>
            <a:off x="4248615" y="1900937"/>
            <a:ext cx="1795346" cy="173190"/>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B161466-92EA-7243-815A-597FC91E7B43}"/>
              </a:ext>
            </a:extLst>
          </p:cNvPr>
          <p:cNvCxnSpPr>
            <a:cxnSpLocks/>
          </p:cNvCxnSpPr>
          <p:nvPr/>
        </p:nvCxnSpPr>
        <p:spPr>
          <a:xfrm>
            <a:off x="5475249" y="2007221"/>
            <a:ext cx="579863" cy="1170868"/>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2005F1E-B01C-E74C-B188-2B6329E2339B}"/>
              </a:ext>
            </a:extLst>
          </p:cNvPr>
          <p:cNvSpPr txBox="1"/>
          <p:nvPr/>
        </p:nvSpPr>
        <p:spPr>
          <a:xfrm>
            <a:off x="8097393" y="1038387"/>
            <a:ext cx="1736373" cy="369332"/>
          </a:xfrm>
          <a:prstGeom prst="rect">
            <a:avLst/>
          </a:prstGeom>
          <a:noFill/>
        </p:spPr>
        <p:txBody>
          <a:bodyPr wrap="none" rtlCol="0">
            <a:spAutoFit/>
          </a:bodyPr>
          <a:lstStyle/>
          <a:p>
            <a:r>
              <a:rPr lang="en-US" dirty="0"/>
              <a:t>Uncompressed</a:t>
            </a:r>
          </a:p>
        </p:txBody>
      </p:sp>
      <p:sp>
        <p:nvSpPr>
          <p:cNvPr id="32" name="TextBox 31">
            <a:extLst>
              <a:ext uri="{FF2B5EF4-FFF2-40B4-BE49-F238E27FC236}">
                <a16:creationId xmlns:a16="http://schemas.microsoft.com/office/drawing/2014/main" id="{25831C59-B9E4-454F-A20F-FE448FE2168C}"/>
              </a:ext>
            </a:extLst>
          </p:cNvPr>
          <p:cNvSpPr txBox="1"/>
          <p:nvPr/>
        </p:nvSpPr>
        <p:spPr>
          <a:xfrm>
            <a:off x="9354267" y="3854090"/>
            <a:ext cx="1736373" cy="369332"/>
          </a:xfrm>
          <a:prstGeom prst="rect">
            <a:avLst/>
          </a:prstGeom>
          <a:noFill/>
        </p:spPr>
        <p:txBody>
          <a:bodyPr wrap="none" rtlCol="0">
            <a:spAutoFit/>
          </a:bodyPr>
          <a:lstStyle/>
          <a:p>
            <a:r>
              <a:rPr lang="en-US" dirty="0"/>
              <a:t>Uncompressed</a:t>
            </a:r>
          </a:p>
        </p:txBody>
      </p:sp>
      <p:grpSp>
        <p:nvGrpSpPr>
          <p:cNvPr id="45" name="Group 44">
            <a:extLst>
              <a:ext uri="{FF2B5EF4-FFF2-40B4-BE49-F238E27FC236}">
                <a16:creationId xmlns:a16="http://schemas.microsoft.com/office/drawing/2014/main" id="{3202351C-C255-754E-8D17-74B9C98679FD}"/>
              </a:ext>
            </a:extLst>
          </p:cNvPr>
          <p:cNvGrpSpPr/>
          <p:nvPr/>
        </p:nvGrpSpPr>
        <p:grpSpPr>
          <a:xfrm>
            <a:off x="5140712" y="2653990"/>
            <a:ext cx="847494" cy="3401122"/>
            <a:chOff x="5140712" y="2653990"/>
            <a:chExt cx="847494" cy="3401122"/>
          </a:xfrm>
        </p:grpSpPr>
        <p:sp>
          <p:nvSpPr>
            <p:cNvPr id="33" name="Right Brace 32">
              <a:extLst>
                <a:ext uri="{FF2B5EF4-FFF2-40B4-BE49-F238E27FC236}">
                  <a16:creationId xmlns:a16="http://schemas.microsoft.com/office/drawing/2014/main" id="{DFD93A98-DE67-5A48-A77D-CDE401117F7B}"/>
                </a:ext>
              </a:extLst>
            </p:cNvPr>
            <p:cNvSpPr/>
            <p:nvPr/>
          </p:nvSpPr>
          <p:spPr>
            <a:xfrm>
              <a:off x="5140712" y="2653990"/>
              <a:ext cx="727331" cy="3401122"/>
            </a:xfrm>
            <a:prstGeom prst="rightBrace">
              <a:avLst>
                <a:gd name="adj1" fmla="val 14177"/>
                <a:gd name="adj2" fmla="val 67377"/>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D00D890E-9240-8C4D-9E34-AE91AC1BAD87}"/>
                </a:ext>
              </a:extLst>
            </p:cNvPr>
            <p:cNvCxnSpPr>
              <a:cxnSpLocks/>
            </p:cNvCxnSpPr>
            <p:nvPr/>
          </p:nvCxnSpPr>
          <p:spPr>
            <a:xfrm>
              <a:off x="5812288" y="4945564"/>
              <a:ext cx="175918" cy="0"/>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0650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A2FA-C9EB-7543-A42A-6F43C1048E99}"/>
              </a:ext>
            </a:extLst>
          </p:cNvPr>
          <p:cNvSpPr>
            <a:spLocks noGrp="1"/>
          </p:cNvSpPr>
          <p:nvPr>
            <p:ph type="title"/>
          </p:nvPr>
        </p:nvSpPr>
        <p:spPr/>
        <p:txBody>
          <a:bodyPr/>
          <a:lstStyle/>
          <a:p>
            <a:r>
              <a:rPr lang="en-US" dirty="0"/>
              <a:t>Use downloaded data: </a:t>
            </a:r>
            <a:br>
              <a:rPr lang="en-US" dirty="0"/>
            </a:br>
            <a:r>
              <a:rPr lang="en-US" dirty="0"/>
              <a:t>Stack data</a:t>
            </a:r>
          </a:p>
        </p:txBody>
      </p:sp>
      <p:pic>
        <p:nvPicPr>
          <p:cNvPr id="8" name="Content Placeholder 7" descr="Screenshot of the file structure after using the 'stack by table' command in R. This shows a simplified file structure where monthly CSVs are combined into a single CSV, by dataset.">
            <a:extLst>
              <a:ext uri="{FF2B5EF4-FFF2-40B4-BE49-F238E27FC236}">
                <a16:creationId xmlns:a16="http://schemas.microsoft.com/office/drawing/2014/main" id="{5E276354-C331-2748-83C5-5C3D2C614965}"/>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970797" y="3641864"/>
            <a:ext cx="5808056" cy="2385451"/>
          </a:xfrm>
          <a:ln>
            <a:solidFill>
              <a:schemeClr val="tx1"/>
            </a:solidFill>
          </a:ln>
        </p:spPr>
      </p:pic>
      <p:sp>
        <p:nvSpPr>
          <p:cNvPr id="5" name="Slide Number Placeholder 4">
            <a:extLst>
              <a:ext uri="{FF2B5EF4-FFF2-40B4-BE49-F238E27FC236}">
                <a16:creationId xmlns:a16="http://schemas.microsoft.com/office/drawing/2014/main" id="{9200C952-9472-694A-A5C1-A8863302CBA1}"/>
              </a:ext>
            </a:extLst>
          </p:cNvPr>
          <p:cNvSpPr>
            <a:spLocks noGrp="1"/>
          </p:cNvSpPr>
          <p:nvPr>
            <p:ph type="sldNum" sz="quarter" idx="4"/>
          </p:nvPr>
        </p:nvSpPr>
        <p:spPr/>
        <p:txBody>
          <a:bodyPr/>
          <a:lstStyle/>
          <a:p>
            <a:fld id="{47A9008A-481B-4F65-A514-1AA65EA0FD53}" type="slidenum">
              <a:rPr lang="en-US" smtClean="0"/>
              <a:pPr/>
              <a:t>25</a:t>
            </a:fld>
            <a:endParaRPr lang="en-US" dirty="0"/>
          </a:p>
        </p:txBody>
      </p:sp>
      <p:pic>
        <p:nvPicPr>
          <p:cNvPr id="6" name="Content Placeholder 6" descr="Screenshot of the same folder after unzipping the .zip fie. This shows the many additional .zip files contained within the original download, as well as several PDF documents that describe the data.">
            <a:extLst>
              <a:ext uri="{FF2B5EF4-FFF2-40B4-BE49-F238E27FC236}">
                <a16:creationId xmlns:a16="http://schemas.microsoft.com/office/drawing/2014/main" id="{7DD915AB-B53F-8D4F-A92E-63EE3E9DCC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0797" y="511993"/>
            <a:ext cx="5808056" cy="2340559"/>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3B04901D-278F-7F4F-ACBC-38DB30A9E5CF}"/>
              </a:ext>
            </a:extLst>
          </p:cNvPr>
          <p:cNvCxnSpPr>
            <a:cxnSpLocks/>
          </p:cNvCxnSpPr>
          <p:nvPr/>
        </p:nvCxnSpPr>
        <p:spPr>
          <a:xfrm>
            <a:off x="7596667" y="2874854"/>
            <a:ext cx="0" cy="699530"/>
          </a:xfrm>
          <a:prstGeom prst="straightConnector1">
            <a:avLst/>
          </a:prstGeom>
          <a:ln w="635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9231A7F-6858-054C-8E8D-1198D41F9948}"/>
              </a:ext>
            </a:extLst>
          </p:cNvPr>
          <p:cNvSpPr txBox="1"/>
          <p:nvPr/>
        </p:nvSpPr>
        <p:spPr>
          <a:xfrm>
            <a:off x="7759642" y="3062542"/>
            <a:ext cx="3082960" cy="369332"/>
          </a:xfrm>
          <a:prstGeom prst="rect">
            <a:avLst/>
          </a:prstGeom>
          <a:noFill/>
        </p:spPr>
        <p:txBody>
          <a:bodyPr wrap="none" rtlCol="0">
            <a:spAutoFit/>
          </a:bodyPr>
          <a:lstStyle/>
          <a:p>
            <a:r>
              <a:rPr lang="en-US" dirty="0" err="1"/>
              <a:t>neonUtilities</a:t>
            </a:r>
            <a:r>
              <a:rPr lang="en-US" dirty="0"/>
              <a:t>::</a:t>
            </a:r>
            <a:r>
              <a:rPr lang="en-US" dirty="0" err="1"/>
              <a:t>stackByTable</a:t>
            </a:r>
            <a:r>
              <a:rPr lang="en-US" dirty="0"/>
              <a:t>()</a:t>
            </a:r>
          </a:p>
        </p:txBody>
      </p:sp>
      <p:sp>
        <p:nvSpPr>
          <p:cNvPr id="14" name="Content Placeholder 2">
            <a:extLst>
              <a:ext uri="{FF2B5EF4-FFF2-40B4-BE49-F238E27FC236}">
                <a16:creationId xmlns:a16="http://schemas.microsoft.com/office/drawing/2014/main" id="{3DCB3F60-2CF9-B646-84B8-9112D68FA40C}"/>
              </a:ext>
            </a:extLst>
          </p:cNvPr>
          <p:cNvSpPr txBox="1">
            <a:spLocks/>
          </p:cNvSpPr>
          <p:nvPr/>
        </p:nvSpPr>
        <p:spPr>
          <a:xfrm>
            <a:off x="466344" y="1481328"/>
            <a:ext cx="5422392" cy="4636008"/>
          </a:xfrm>
          <a:prstGeom prst="rect">
            <a:avLst/>
          </a:prstGeom>
        </p:spPr>
        <p:txBody>
          <a:bodyPr vert="horz" lIns="0" tIns="0" rIns="0" bIns="0" rtlCol="0">
            <a:noAutofit/>
          </a:bodyPr>
          <a:lstStyle>
            <a:lvl1pPr marL="228600" indent="-228600" algn="l" defTabSz="914400" rtl="0" eaLnBrk="1" latinLnBrk="0" hangingPunct="1">
              <a:spcBef>
                <a:spcPts val="600"/>
              </a:spcBef>
              <a:spcAft>
                <a:spcPts val="500"/>
              </a:spcAft>
              <a:buClr>
                <a:schemeClr val="accent1"/>
              </a:buClr>
              <a:buSzPct val="115000"/>
              <a:buFont typeface="Arial" pitchFamily="34" charset="0"/>
              <a:buChar char="•"/>
              <a:defRPr sz="2400" kern="1200">
                <a:solidFill>
                  <a:schemeClr val="tx1"/>
                </a:solidFill>
                <a:latin typeface="+mn-lt"/>
                <a:ea typeface="+mn-ea"/>
                <a:cs typeface="+mn-cs"/>
              </a:defRPr>
            </a:lvl1pPr>
            <a:lvl2pPr marL="457200" indent="-169863" algn="l" defTabSz="914400" rtl="0" eaLnBrk="1" latinLnBrk="0" hangingPunct="1">
              <a:spcBef>
                <a:spcPts val="600"/>
              </a:spcBef>
              <a:spcAft>
                <a:spcPts val="500"/>
              </a:spcAft>
              <a:buClr>
                <a:schemeClr val="accent1"/>
              </a:buClr>
              <a:buSzPct val="85000"/>
              <a:buFont typeface="Wingdings" pitchFamily="2" charset="2"/>
              <a:buChar char="§"/>
              <a:defRPr sz="2000" kern="1200">
                <a:solidFill>
                  <a:schemeClr val="tx1"/>
                </a:solidFill>
                <a:latin typeface="+mn-lt"/>
                <a:ea typeface="+mn-ea"/>
                <a:cs typeface="+mn-cs"/>
              </a:defRPr>
            </a:lvl2pPr>
            <a:lvl3pPr marL="744538" indent="-228600" algn="l" defTabSz="914400" rtl="0" eaLnBrk="1" latinLnBrk="0" hangingPunct="1">
              <a:spcBef>
                <a:spcPts val="600"/>
              </a:spcBef>
              <a:spcAft>
                <a:spcPts val="500"/>
              </a:spcAft>
              <a:buClr>
                <a:schemeClr val="accent1"/>
              </a:buClr>
              <a:buFont typeface="Arial" pitchFamily="34" charset="0"/>
              <a:buChar char="−"/>
              <a:tabLst/>
              <a:defRPr sz="1800" kern="1200">
                <a:solidFill>
                  <a:schemeClr val="tx1"/>
                </a:solidFill>
                <a:latin typeface="+mn-lt"/>
                <a:ea typeface="+mn-ea"/>
                <a:cs typeface="+mn-cs"/>
              </a:defRPr>
            </a:lvl3pPr>
            <a:lvl4pPr marL="914400" indent="-171450" algn="l" defTabSz="914400" rtl="0" eaLnBrk="1" latinLnBrk="0" hangingPunct="1">
              <a:spcBef>
                <a:spcPts val="600"/>
              </a:spcBef>
              <a:spcAft>
                <a:spcPts val="500"/>
              </a:spcAft>
              <a:buClr>
                <a:schemeClr val="accent1"/>
              </a:buClr>
              <a:buFont typeface="Arial" pitchFamily="34" charset="0"/>
              <a:buChar char="-"/>
              <a:defRPr sz="1600" kern="1200">
                <a:solidFill>
                  <a:schemeClr val="tx1"/>
                </a:solidFill>
                <a:latin typeface="+mn-lt"/>
                <a:ea typeface="+mn-ea"/>
                <a:cs typeface="+mn-cs"/>
              </a:defRPr>
            </a:lvl4pPr>
            <a:lvl5pPr marL="1201738" indent="-228600" algn="l" defTabSz="914400" rtl="0" eaLnBrk="1" latinLnBrk="0" hangingPunct="1">
              <a:spcBef>
                <a:spcPts val="600"/>
              </a:spcBef>
              <a:spcAft>
                <a:spcPts val="500"/>
              </a:spcAft>
              <a:buClr>
                <a:schemeClr val="accent1"/>
              </a:buClr>
              <a:buFont typeface="Wingdings" pitchFamily="2"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a:t>Use </a:t>
            </a:r>
            <a:r>
              <a:rPr lang="en-US" dirty="0" err="1"/>
              <a:t>neonUtilities</a:t>
            </a:r>
            <a:r>
              <a:rPr lang="en-US" dirty="0"/>
              <a:t> R package to combine all site by month files. </a:t>
            </a:r>
          </a:p>
          <a:p>
            <a:r>
              <a:rPr lang="en-US" dirty="0"/>
              <a:t>Tools to help (see notes)</a:t>
            </a:r>
          </a:p>
          <a:p>
            <a:pPr lvl="1"/>
            <a:r>
              <a:rPr lang="en-US" dirty="0"/>
              <a:t>Super simple script for beginners </a:t>
            </a:r>
          </a:p>
          <a:p>
            <a:pPr lvl="1"/>
            <a:r>
              <a:rPr lang="en-US" dirty="0"/>
              <a:t>Using </a:t>
            </a:r>
            <a:r>
              <a:rPr lang="en-US" dirty="0" err="1"/>
              <a:t>neonUtilites</a:t>
            </a:r>
            <a:r>
              <a:rPr lang="en-US" dirty="0"/>
              <a:t> with Python</a:t>
            </a:r>
          </a:p>
          <a:p>
            <a:pPr lvl="1"/>
            <a:r>
              <a:rPr lang="en-US" dirty="0"/>
              <a:t>Data tutorial on </a:t>
            </a:r>
            <a:r>
              <a:rPr lang="en-US" dirty="0" err="1"/>
              <a:t>neonUtilites</a:t>
            </a:r>
            <a:r>
              <a:rPr lang="en-US" dirty="0"/>
              <a:t> </a:t>
            </a:r>
          </a:p>
        </p:txBody>
      </p:sp>
    </p:spTree>
    <p:extLst>
      <p:ext uri="{BB962C8B-B14F-4D97-AF65-F5344CB8AC3E}">
        <p14:creationId xmlns:p14="http://schemas.microsoft.com/office/powerpoint/2010/main" val="1495730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F4F9-7BA5-D446-8401-6D2790560687}"/>
              </a:ext>
            </a:extLst>
          </p:cNvPr>
          <p:cNvSpPr>
            <a:spLocks noGrp="1"/>
          </p:cNvSpPr>
          <p:nvPr>
            <p:ph type="ctrTitle"/>
          </p:nvPr>
        </p:nvSpPr>
        <p:spPr/>
        <p:txBody>
          <a:bodyPr/>
          <a:lstStyle/>
          <a:p>
            <a:r>
              <a:rPr lang="en-US" dirty="0"/>
              <a:t>Additional Important Pages</a:t>
            </a:r>
          </a:p>
        </p:txBody>
      </p:sp>
      <p:sp>
        <p:nvSpPr>
          <p:cNvPr id="3" name="Subtitle 2">
            <a:extLst>
              <a:ext uri="{FF2B5EF4-FFF2-40B4-BE49-F238E27FC236}">
                <a16:creationId xmlns:a16="http://schemas.microsoft.com/office/drawing/2014/main" id="{4F2CE2BA-ECBD-574A-BC45-F51A13816EA4}"/>
              </a:ext>
            </a:extLst>
          </p:cNvPr>
          <p:cNvSpPr>
            <a:spLocks noGrp="1"/>
          </p:cNvSpPr>
          <p:nvPr>
            <p:ph type="subTitle" idx="1"/>
          </p:nvPr>
        </p:nvSpPr>
        <p:spPr>
          <a:xfrm>
            <a:off x="466344" y="2871217"/>
            <a:ext cx="11256264" cy="3108543"/>
          </a:xfrm>
        </p:spPr>
        <p:txBody>
          <a:bodyPr/>
          <a:lstStyle/>
          <a:p>
            <a:pPr marL="342900" indent="-342900">
              <a:buClr>
                <a:schemeClr val="bg1"/>
              </a:buClr>
              <a:buFont typeface="Arial" panose="020B0604020202020204" pitchFamily="34" charset="0"/>
              <a:buChar char="•"/>
            </a:pPr>
            <a:r>
              <a:rPr lang="en-US" dirty="0"/>
              <a:t>Accessing NEON Data Programmatically</a:t>
            </a:r>
          </a:p>
          <a:p>
            <a:pPr marL="342900" indent="-342900">
              <a:buClr>
                <a:schemeClr val="bg1"/>
              </a:buClr>
              <a:buFont typeface="Arial" panose="020B0604020202020204" pitchFamily="34" charset="0"/>
              <a:buChar char="•"/>
            </a:pPr>
            <a:r>
              <a:rPr lang="en-US" dirty="0"/>
              <a:t>Making the Most of your NEON Account</a:t>
            </a:r>
          </a:p>
          <a:p>
            <a:pPr marL="342900" indent="-342900">
              <a:buClr>
                <a:schemeClr val="bg1"/>
              </a:buClr>
              <a:buFont typeface="Arial" panose="020B0604020202020204" pitchFamily="34" charset="0"/>
              <a:buChar char="•"/>
            </a:pPr>
            <a:r>
              <a:rPr lang="en-US" dirty="0"/>
              <a:t>NEON Data Policies – How to Cite</a:t>
            </a:r>
          </a:p>
          <a:p>
            <a:pPr marL="342900" indent="-342900">
              <a:buClr>
                <a:schemeClr val="bg1"/>
              </a:buClr>
              <a:buFont typeface="Arial" panose="020B0604020202020204" pitchFamily="34" charset="0"/>
              <a:buChar char="•"/>
            </a:pPr>
            <a:r>
              <a:rPr lang="en-US" dirty="0"/>
              <a:t>Data Product Detail Pages</a:t>
            </a:r>
          </a:p>
          <a:p>
            <a:pPr marL="342900" indent="-342900">
              <a:buClr>
                <a:schemeClr val="bg1"/>
              </a:buClr>
              <a:buFont typeface="Arial" panose="020B0604020202020204" pitchFamily="34" charset="0"/>
              <a:buChar char="•"/>
            </a:pPr>
            <a:r>
              <a:rPr lang="en-US" dirty="0"/>
              <a:t>File Name Conventions Page</a:t>
            </a:r>
          </a:p>
          <a:p>
            <a:pPr marL="342900" indent="-342900">
              <a:buClr>
                <a:schemeClr val="bg1"/>
              </a:buClr>
              <a:buFont typeface="Arial" panose="020B0604020202020204" pitchFamily="34" charset="0"/>
              <a:buChar char="•"/>
            </a:pPr>
            <a:r>
              <a:rPr lang="en-US" dirty="0"/>
              <a:t>Data Quality Pages</a:t>
            </a:r>
          </a:p>
          <a:p>
            <a:pPr marL="342900" indent="-34290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69A542DA-9D07-A14E-B29C-92BCF0A377E5}"/>
              </a:ext>
            </a:extLst>
          </p:cNvPr>
          <p:cNvSpPr>
            <a:spLocks noGrp="1"/>
          </p:cNvSpPr>
          <p:nvPr>
            <p:ph type="sldNum" sz="quarter" idx="4"/>
          </p:nvPr>
        </p:nvSpPr>
        <p:spPr/>
        <p:txBody>
          <a:bodyPr/>
          <a:lstStyle/>
          <a:p>
            <a:fld id="{47A9008A-481B-4F65-A514-1AA65EA0FD53}" type="slidenum">
              <a:rPr lang="en-US" smtClean="0"/>
              <a:pPr/>
              <a:t>26</a:t>
            </a:fld>
            <a:endParaRPr lang="en-US" dirty="0"/>
          </a:p>
        </p:txBody>
      </p:sp>
    </p:spTree>
    <p:extLst>
      <p:ext uri="{BB962C8B-B14F-4D97-AF65-F5344CB8AC3E}">
        <p14:creationId xmlns:p14="http://schemas.microsoft.com/office/powerpoint/2010/main" val="3356425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AD8E-17E5-9644-9AB4-67FF452FFF5B}"/>
              </a:ext>
            </a:extLst>
          </p:cNvPr>
          <p:cNvSpPr>
            <a:spLocks noGrp="1"/>
          </p:cNvSpPr>
          <p:nvPr>
            <p:ph type="title"/>
          </p:nvPr>
        </p:nvSpPr>
        <p:spPr/>
        <p:txBody>
          <a:bodyPr/>
          <a:lstStyle/>
          <a:p>
            <a:r>
              <a:rPr lang="en-US" dirty="0"/>
              <a:t>Programmatic access to NEON data</a:t>
            </a:r>
          </a:p>
        </p:txBody>
      </p:sp>
      <p:sp>
        <p:nvSpPr>
          <p:cNvPr id="3" name="Content Placeholder 2">
            <a:extLst>
              <a:ext uri="{FF2B5EF4-FFF2-40B4-BE49-F238E27FC236}">
                <a16:creationId xmlns:a16="http://schemas.microsoft.com/office/drawing/2014/main" id="{509445D3-495C-614C-97A9-BCBC72DD4E9F}"/>
              </a:ext>
            </a:extLst>
          </p:cNvPr>
          <p:cNvSpPr>
            <a:spLocks noGrp="1"/>
          </p:cNvSpPr>
          <p:nvPr>
            <p:ph sz="half" idx="1"/>
          </p:nvPr>
        </p:nvSpPr>
        <p:spPr/>
        <p:txBody>
          <a:bodyPr/>
          <a:lstStyle/>
          <a:p>
            <a:r>
              <a:rPr lang="en-US" dirty="0"/>
              <a:t>Use the NEON API </a:t>
            </a:r>
          </a:p>
          <a:p>
            <a:pPr lvl="1"/>
            <a:r>
              <a:rPr lang="en-US" dirty="0"/>
              <a:t>Learn More: </a:t>
            </a:r>
            <a:r>
              <a:rPr lang="en-US" sz="1600" dirty="0">
                <a:hlinkClick r:id="rId3"/>
              </a:rPr>
              <a:t>data.neonscience.org/data-api</a:t>
            </a:r>
            <a:endParaRPr lang="en-US" sz="1600" dirty="0"/>
          </a:p>
          <a:p>
            <a:r>
              <a:rPr lang="en-US" dirty="0"/>
              <a:t>Use the </a:t>
            </a:r>
            <a:r>
              <a:rPr lang="en-US" dirty="0" err="1"/>
              <a:t>neonUtilities</a:t>
            </a:r>
            <a:r>
              <a:rPr lang="en-US" dirty="0"/>
              <a:t> R package</a:t>
            </a:r>
          </a:p>
          <a:p>
            <a:pPr lvl="1"/>
            <a:r>
              <a:rPr lang="en-US" dirty="0"/>
              <a:t>Functions to directly access NEON data (not just stack downloaded files)</a:t>
            </a:r>
          </a:p>
          <a:p>
            <a:pPr lvl="1"/>
            <a:r>
              <a:rPr lang="en-US" dirty="0"/>
              <a:t>Available on CRAN</a:t>
            </a:r>
          </a:p>
          <a:p>
            <a:pPr lvl="1"/>
            <a:r>
              <a:rPr lang="en-US" dirty="0"/>
              <a:t>Data tutorial: </a:t>
            </a:r>
            <a:r>
              <a:rPr lang="en-US" sz="1400" dirty="0">
                <a:hlinkClick r:id="rId4"/>
              </a:rPr>
              <a:t>www.neonscience.org/neonDataStackR</a:t>
            </a:r>
            <a:endParaRPr lang="en-US" dirty="0"/>
          </a:p>
          <a:p>
            <a:r>
              <a:rPr lang="en-US" dirty="0"/>
              <a:t>Additional tools</a:t>
            </a:r>
          </a:p>
          <a:p>
            <a:pPr lvl="1"/>
            <a:r>
              <a:rPr lang="en-US" dirty="0" err="1">
                <a:hlinkClick r:id="rId5"/>
              </a:rPr>
              <a:t>github.com</a:t>
            </a:r>
            <a:r>
              <a:rPr lang="en-US" dirty="0">
                <a:hlinkClick r:id="rId5"/>
              </a:rPr>
              <a:t>/</a:t>
            </a:r>
            <a:r>
              <a:rPr lang="en-US" dirty="0" err="1">
                <a:hlinkClick r:id="rId5"/>
              </a:rPr>
              <a:t>NEONScience</a:t>
            </a:r>
            <a:endParaRPr lang="en-US" dirty="0"/>
          </a:p>
          <a:p>
            <a:pPr lvl="1"/>
            <a:r>
              <a:rPr lang="en-US" dirty="0">
                <a:hlinkClick r:id="rId6"/>
              </a:rPr>
              <a:t>Code Resources </a:t>
            </a:r>
            <a:endParaRPr lang="en-US" dirty="0"/>
          </a:p>
          <a:p>
            <a:endParaRPr lang="en-US" dirty="0"/>
          </a:p>
        </p:txBody>
      </p:sp>
      <p:sp>
        <p:nvSpPr>
          <p:cNvPr id="5" name="Slide Number Placeholder 4">
            <a:extLst>
              <a:ext uri="{FF2B5EF4-FFF2-40B4-BE49-F238E27FC236}">
                <a16:creationId xmlns:a16="http://schemas.microsoft.com/office/drawing/2014/main" id="{BBD1F677-DEAD-424D-8B44-4912B7ACC081}"/>
              </a:ext>
            </a:extLst>
          </p:cNvPr>
          <p:cNvSpPr>
            <a:spLocks noGrp="1"/>
          </p:cNvSpPr>
          <p:nvPr>
            <p:ph type="sldNum" sz="quarter" idx="4"/>
          </p:nvPr>
        </p:nvSpPr>
        <p:spPr/>
        <p:txBody>
          <a:bodyPr/>
          <a:lstStyle/>
          <a:p>
            <a:fld id="{47A9008A-481B-4F65-A514-1AA65EA0FD53}" type="slidenum">
              <a:rPr lang="en-US" smtClean="0"/>
              <a:pPr/>
              <a:t>27</a:t>
            </a:fld>
            <a:endParaRPr lang="en-US" dirty="0"/>
          </a:p>
        </p:txBody>
      </p:sp>
      <p:pic>
        <p:nvPicPr>
          <p:cNvPr id="9" name="Picture 8" descr="Screenshot of the NEON Code Resources page.">
            <a:extLst>
              <a:ext uri="{FF2B5EF4-FFF2-40B4-BE49-F238E27FC236}">
                <a16:creationId xmlns:a16="http://schemas.microsoft.com/office/drawing/2014/main" id="{F2FCD217-838E-CF48-AB3C-18DC322159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02941" y="692254"/>
            <a:ext cx="6239435" cy="5745122"/>
          </a:xfrm>
          <a:prstGeom prst="rect">
            <a:avLst/>
          </a:prstGeom>
        </p:spPr>
      </p:pic>
    </p:spTree>
    <p:extLst>
      <p:ext uri="{BB962C8B-B14F-4D97-AF65-F5344CB8AC3E}">
        <p14:creationId xmlns:p14="http://schemas.microsoft.com/office/powerpoint/2010/main" val="2024134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3ED5-8F90-EB4D-96DB-76CB99310F68}"/>
              </a:ext>
            </a:extLst>
          </p:cNvPr>
          <p:cNvSpPr>
            <a:spLocks noGrp="1"/>
          </p:cNvSpPr>
          <p:nvPr>
            <p:ph type="title"/>
          </p:nvPr>
        </p:nvSpPr>
        <p:spPr/>
        <p:txBody>
          <a:bodyPr/>
          <a:lstStyle/>
          <a:p>
            <a:r>
              <a:rPr lang="en-US" dirty="0"/>
              <a:t>NEON Data Account</a:t>
            </a:r>
          </a:p>
        </p:txBody>
      </p:sp>
      <p:sp>
        <p:nvSpPr>
          <p:cNvPr id="3" name="Content Placeholder 2">
            <a:extLst>
              <a:ext uri="{FF2B5EF4-FFF2-40B4-BE49-F238E27FC236}">
                <a16:creationId xmlns:a16="http://schemas.microsoft.com/office/drawing/2014/main" id="{8D6CC83D-03C2-5E4F-AD70-EF8C03B3BC19}"/>
              </a:ext>
            </a:extLst>
          </p:cNvPr>
          <p:cNvSpPr>
            <a:spLocks noGrp="1"/>
          </p:cNvSpPr>
          <p:nvPr>
            <p:ph sz="half" idx="1"/>
          </p:nvPr>
        </p:nvSpPr>
        <p:spPr>
          <a:xfrm>
            <a:off x="385229" y="1025013"/>
            <a:ext cx="4997931" cy="5092323"/>
          </a:xfrm>
        </p:spPr>
        <p:txBody>
          <a:bodyPr/>
          <a:lstStyle/>
          <a:p>
            <a:pPr marL="0" indent="0">
              <a:buNone/>
            </a:pPr>
            <a:r>
              <a:rPr lang="en-US" sz="2000" dirty="0"/>
              <a:t>Take advantage of optional account features while helping NEON achieve our mission.</a:t>
            </a:r>
          </a:p>
          <a:p>
            <a:r>
              <a:rPr lang="en-US" sz="2000" dirty="0"/>
              <a:t>Review your download history to easily update your research with the latest data, and forward your queries to collaborators around the world</a:t>
            </a:r>
          </a:p>
          <a:p>
            <a:r>
              <a:rPr lang="en-US" sz="2000" dirty="0"/>
              <a:t>Help NEON track data usage for </a:t>
            </a:r>
            <a:r>
              <a:rPr lang="en-US" sz="2000" b="1" dirty="0"/>
              <a:t>anonymized</a:t>
            </a:r>
            <a:r>
              <a:rPr lang="en-US" sz="2000" dirty="0"/>
              <a:t> reporting to our funding agency, the National Science Foundation</a:t>
            </a:r>
          </a:p>
          <a:p>
            <a:r>
              <a:rPr lang="en-US" sz="2000" dirty="0"/>
              <a:t>Your data are yours! Retrieve your data or delete your account any time</a:t>
            </a:r>
          </a:p>
          <a:p>
            <a:r>
              <a:rPr lang="en-US" sz="2000" dirty="0"/>
              <a:t>To read more about how we secure and respect your information, please visit: </a:t>
            </a:r>
            <a:r>
              <a:rPr lang="en-US" sz="2000" dirty="0">
                <a:hlinkClick r:id="rId3"/>
              </a:rPr>
              <a:t>https://www.neonscience.org/data/about-data/data-portal-user-accounts</a:t>
            </a: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45DA979E-29A9-BB4F-8573-DF428ACE462C}"/>
              </a:ext>
            </a:extLst>
          </p:cNvPr>
          <p:cNvSpPr>
            <a:spLocks noGrp="1"/>
          </p:cNvSpPr>
          <p:nvPr>
            <p:ph type="sldNum" sz="quarter" idx="4"/>
          </p:nvPr>
        </p:nvSpPr>
        <p:spPr/>
        <p:txBody>
          <a:bodyPr/>
          <a:lstStyle/>
          <a:p>
            <a:fld id="{47A9008A-481B-4F65-A514-1AA65EA0FD53}" type="slidenum">
              <a:rPr lang="en-US" smtClean="0"/>
              <a:pPr/>
              <a:t>28</a:t>
            </a:fld>
            <a:endParaRPr lang="en-US" dirty="0"/>
          </a:p>
        </p:txBody>
      </p:sp>
      <p:pic>
        <p:nvPicPr>
          <p:cNvPr id="4" name="Picture 3" descr="Screenshot of an example NEON data account page, where you can upload a headshot, edit your account information, and select products and sites of interest.">
            <a:extLst>
              <a:ext uri="{FF2B5EF4-FFF2-40B4-BE49-F238E27FC236}">
                <a16:creationId xmlns:a16="http://schemas.microsoft.com/office/drawing/2014/main" id="{B39E27FD-1F91-1D47-987B-89CDF408C8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6728" y="199101"/>
            <a:ext cx="5692877" cy="5859683"/>
          </a:xfrm>
          <a:prstGeom prst="rect">
            <a:avLst/>
          </a:prstGeom>
        </p:spPr>
      </p:pic>
    </p:spTree>
    <p:extLst>
      <p:ext uri="{BB962C8B-B14F-4D97-AF65-F5344CB8AC3E}">
        <p14:creationId xmlns:p14="http://schemas.microsoft.com/office/powerpoint/2010/main" val="3561197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3ED5-8F90-EB4D-96DB-76CB99310F68}"/>
              </a:ext>
            </a:extLst>
          </p:cNvPr>
          <p:cNvSpPr>
            <a:spLocks noGrp="1"/>
          </p:cNvSpPr>
          <p:nvPr>
            <p:ph type="title"/>
          </p:nvPr>
        </p:nvSpPr>
        <p:spPr/>
        <p:txBody>
          <a:bodyPr/>
          <a:lstStyle/>
          <a:p>
            <a:r>
              <a:rPr lang="en-US" dirty="0"/>
              <a:t>NEON Data Policies</a:t>
            </a:r>
          </a:p>
        </p:txBody>
      </p:sp>
      <p:sp>
        <p:nvSpPr>
          <p:cNvPr id="3" name="Content Placeholder 2">
            <a:extLst>
              <a:ext uri="{FF2B5EF4-FFF2-40B4-BE49-F238E27FC236}">
                <a16:creationId xmlns:a16="http://schemas.microsoft.com/office/drawing/2014/main" id="{8D6CC83D-03C2-5E4F-AD70-EF8C03B3BC19}"/>
              </a:ext>
            </a:extLst>
          </p:cNvPr>
          <p:cNvSpPr>
            <a:spLocks noGrp="1"/>
          </p:cNvSpPr>
          <p:nvPr>
            <p:ph sz="half" idx="1"/>
          </p:nvPr>
        </p:nvSpPr>
        <p:spPr>
          <a:xfrm>
            <a:off x="466343" y="1222322"/>
            <a:ext cx="4248770" cy="5092323"/>
          </a:xfrm>
        </p:spPr>
        <p:txBody>
          <a:bodyPr/>
          <a:lstStyle/>
          <a:p>
            <a:pPr marL="0" indent="0">
              <a:buNone/>
            </a:pPr>
            <a:r>
              <a:rPr lang="en-US" sz="2000" dirty="0"/>
              <a:t>By using NEON data, you agree to appropriately cite these products.</a:t>
            </a:r>
          </a:p>
          <a:p>
            <a:pPr marL="0" indent="0">
              <a:buNone/>
            </a:pPr>
            <a:r>
              <a:rPr lang="en-US" sz="2000" dirty="0"/>
              <a:t>Please see our detailed citation, acknowledgement, copyright, and table styles at:</a:t>
            </a:r>
          </a:p>
          <a:p>
            <a:pPr marL="0" indent="0">
              <a:buNone/>
            </a:pPr>
            <a:r>
              <a:rPr lang="en-US" sz="2000" dirty="0">
                <a:hlinkClick r:id="rId3"/>
              </a:rPr>
              <a:t>https://www.neonscience.org/data/about-data/data-policies</a:t>
            </a: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45DA979E-29A9-BB4F-8573-DF428ACE462C}"/>
              </a:ext>
            </a:extLst>
          </p:cNvPr>
          <p:cNvSpPr>
            <a:spLocks noGrp="1"/>
          </p:cNvSpPr>
          <p:nvPr>
            <p:ph type="sldNum" sz="quarter" idx="4"/>
          </p:nvPr>
        </p:nvSpPr>
        <p:spPr/>
        <p:txBody>
          <a:bodyPr/>
          <a:lstStyle/>
          <a:p>
            <a:fld id="{47A9008A-481B-4F65-A514-1AA65EA0FD53}" type="slidenum">
              <a:rPr lang="en-US" smtClean="0"/>
              <a:pPr/>
              <a:t>29</a:t>
            </a:fld>
            <a:endParaRPr lang="en-US" dirty="0"/>
          </a:p>
        </p:txBody>
      </p:sp>
      <p:pic>
        <p:nvPicPr>
          <p:cNvPr id="10" name="Picture 9" descr="Screenshot of the NEON data policies page concerning data usage and citations, among other things.">
            <a:extLst>
              <a:ext uri="{FF2B5EF4-FFF2-40B4-BE49-F238E27FC236}">
                <a16:creationId xmlns:a16="http://schemas.microsoft.com/office/drawing/2014/main" id="{2664E969-CBEC-AA47-B20E-00A9C339C1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9166" y="95864"/>
            <a:ext cx="6494762" cy="5884607"/>
          </a:xfrm>
          <a:prstGeom prst="rect">
            <a:avLst/>
          </a:prstGeom>
        </p:spPr>
      </p:pic>
    </p:spTree>
    <p:extLst>
      <p:ext uri="{BB962C8B-B14F-4D97-AF65-F5344CB8AC3E}">
        <p14:creationId xmlns:p14="http://schemas.microsoft.com/office/powerpoint/2010/main" val="359326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lt;TITLE&gt;{184.5,886.32,27.00008,36.72}"/>
          <p:cNvSpPr>
            <a:spLocks noGrp="1"/>
          </p:cNvSpPr>
          <p:nvPr>
            <p:ph type="ctrTitle"/>
          </p:nvPr>
        </p:nvSpPr>
        <p:spPr/>
        <p:txBody>
          <a:bodyPr/>
          <a:lstStyle/>
          <a:p>
            <a:r>
              <a:rPr lang="en-US" dirty="0"/>
              <a:t>Discover NEON Data</a:t>
            </a:r>
          </a:p>
        </p:txBody>
      </p:sp>
      <p:sp>
        <p:nvSpPr>
          <p:cNvPr id="8" name="Subtitle 7" descr="&lt;TITLE&gt;{25.44606,886.32,226.0801,36.72}"/>
          <p:cNvSpPr>
            <a:spLocks noGrp="1"/>
          </p:cNvSpPr>
          <p:nvPr>
            <p:ph type="subTitle" idx="1"/>
          </p:nvPr>
        </p:nvSpPr>
        <p:spPr>
          <a:xfrm>
            <a:off x="466344" y="2871217"/>
            <a:ext cx="11256264" cy="787395"/>
          </a:xfrm>
        </p:spPr>
        <p:txBody>
          <a:bodyPr/>
          <a:lstStyle/>
          <a:p>
            <a:pPr marL="342900" indent="-342900">
              <a:buClr>
                <a:schemeClr val="bg1"/>
              </a:buClr>
              <a:buFont typeface="Arial" panose="020B0604020202020204" pitchFamily="34" charset="0"/>
              <a:buChar char="•"/>
            </a:pPr>
            <a:r>
              <a:rPr lang="en-US" dirty="0" err="1"/>
              <a:t>NEONScience.org</a:t>
            </a:r>
            <a:endParaRPr lang="en-US" dirty="0"/>
          </a:p>
          <a:p>
            <a:pPr marL="342900" indent="-342900">
              <a:buClr>
                <a:schemeClr val="bg1"/>
              </a:buClr>
              <a:buFont typeface="Arial" panose="020B0604020202020204" pitchFamily="34" charset="0"/>
              <a:buChar char="•"/>
            </a:pPr>
            <a:r>
              <a:rPr lang="en-US" dirty="0" err="1"/>
              <a:t>data.NEONScience.org</a:t>
            </a:r>
            <a:endParaRPr lang="en-US" dirty="0"/>
          </a:p>
        </p:txBody>
      </p:sp>
      <p:sp>
        <p:nvSpPr>
          <p:cNvPr id="3" name="Slide Number Placeholder 2"/>
          <p:cNvSpPr>
            <a:spLocks noGrp="1"/>
          </p:cNvSpPr>
          <p:nvPr>
            <p:ph type="sldNum" sz="quarter" idx="4"/>
          </p:nvPr>
        </p:nvSpPr>
        <p:spPr/>
        <p:txBody>
          <a:bodyPr/>
          <a:lstStyle/>
          <a:p>
            <a:fld id="{47A9008A-481B-4F65-A514-1AA65EA0FD53}" type="slidenum">
              <a:rPr lang="en-US" smtClean="0"/>
              <a:pPr/>
              <a:t>3</a:t>
            </a:fld>
            <a:endParaRPr lang="en-US" dirty="0"/>
          </a:p>
        </p:txBody>
      </p:sp>
    </p:spTree>
    <p:extLst>
      <p:ext uri="{BB962C8B-B14F-4D97-AF65-F5344CB8AC3E}">
        <p14:creationId xmlns:p14="http://schemas.microsoft.com/office/powerpoint/2010/main" val="1289654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3ED5-8F90-EB4D-96DB-76CB99310F68}"/>
              </a:ext>
            </a:extLst>
          </p:cNvPr>
          <p:cNvSpPr>
            <a:spLocks noGrp="1"/>
          </p:cNvSpPr>
          <p:nvPr>
            <p:ph type="title"/>
          </p:nvPr>
        </p:nvSpPr>
        <p:spPr/>
        <p:txBody>
          <a:bodyPr/>
          <a:lstStyle/>
          <a:p>
            <a:r>
              <a:rPr lang="en-US" dirty="0"/>
              <a:t>Data product details</a:t>
            </a:r>
          </a:p>
        </p:txBody>
      </p:sp>
      <p:sp>
        <p:nvSpPr>
          <p:cNvPr id="3" name="Content Placeholder 2">
            <a:extLst>
              <a:ext uri="{FF2B5EF4-FFF2-40B4-BE49-F238E27FC236}">
                <a16:creationId xmlns:a16="http://schemas.microsoft.com/office/drawing/2014/main" id="{8D6CC83D-03C2-5E4F-AD70-EF8C03B3BC19}"/>
              </a:ext>
            </a:extLst>
          </p:cNvPr>
          <p:cNvSpPr>
            <a:spLocks noGrp="1"/>
          </p:cNvSpPr>
          <p:nvPr>
            <p:ph sz="half" idx="1"/>
          </p:nvPr>
        </p:nvSpPr>
        <p:spPr>
          <a:xfrm>
            <a:off x="466344" y="1204332"/>
            <a:ext cx="4822832" cy="4913004"/>
          </a:xfrm>
        </p:spPr>
        <p:txBody>
          <a:bodyPr/>
          <a:lstStyle/>
          <a:p>
            <a:pPr marL="0" indent="0">
              <a:buNone/>
            </a:pPr>
            <a:r>
              <a:rPr lang="en-US" sz="2000" dirty="0"/>
              <a:t>These pages provide you with information regarding any NEON data product. </a:t>
            </a:r>
          </a:p>
          <a:p>
            <a:pPr marL="0" indent="0">
              <a:buNone/>
            </a:pPr>
            <a:r>
              <a:rPr lang="en-US" sz="2000" dirty="0"/>
              <a:t>Contents:</a:t>
            </a:r>
          </a:p>
          <a:p>
            <a:r>
              <a:rPr lang="en-US" sz="2000" dirty="0"/>
              <a:t>About: Overview information including product ID, data themes, keywords, a brief description, Abstract, additional remarks, and the data citation</a:t>
            </a:r>
          </a:p>
          <a:p>
            <a:r>
              <a:rPr lang="en-US" sz="2000" dirty="0"/>
              <a:t>Collection and Processing: details about the observatory-wide collection, including relevant documentation and instrumentation types</a:t>
            </a:r>
          </a:p>
          <a:p>
            <a:r>
              <a:rPr lang="en-US" sz="2000" dirty="0"/>
              <a:t>Availability and Download: similar to the interface shown in the previous slides</a:t>
            </a:r>
          </a:p>
        </p:txBody>
      </p:sp>
      <p:sp>
        <p:nvSpPr>
          <p:cNvPr id="5" name="Slide Number Placeholder 4">
            <a:extLst>
              <a:ext uri="{FF2B5EF4-FFF2-40B4-BE49-F238E27FC236}">
                <a16:creationId xmlns:a16="http://schemas.microsoft.com/office/drawing/2014/main" id="{45DA979E-29A9-BB4F-8573-DF428ACE462C}"/>
              </a:ext>
            </a:extLst>
          </p:cNvPr>
          <p:cNvSpPr>
            <a:spLocks noGrp="1"/>
          </p:cNvSpPr>
          <p:nvPr>
            <p:ph type="sldNum" sz="quarter" idx="4"/>
          </p:nvPr>
        </p:nvSpPr>
        <p:spPr/>
        <p:txBody>
          <a:bodyPr/>
          <a:lstStyle/>
          <a:p>
            <a:fld id="{47A9008A-481B-4F65-A514-1AA65EA0FD53}" type="slidenum">
              <a:rPr lang="en-US" smtClean="0"/>
              <a:pPr/>
              <a:t>30</a:t>
            </a:fld>
            <a:endParaRPr lang="en-US" dirty="0"/>
          </a:p>
        </p:txBody>
      </p:sp>
      <p:pic>
        <p:nvPicPr>
          <p:cNvPr id="13" name="Picture 12" descr="Screenshot of the data product details for the chemical properties of surface water product, with the 'contents' tab highlighted.">
            <a:extLst>
              <a:ext uri="{FF2B5EF4-FFF2-40B4-BE49-F238E27FC236}">
                <a16:creationId xmlns:a16="http://schemas.microsoft.com/office/drawing/2014/main" id="{5687A560-D098-994B-8FA2-50EB69C0E0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3703" y="-63471"/>
            <a:ext cx="6952306" cy="6401517"/>
          </a:xfrm>
          <a:prstGeom prst="rect">
            <a:avLst/>
          </a:prstGeom>
        </p:spPr>
      </p:pic>
      <p:sp>
        <p:nvSpPr>
          <p:cNvPr id="14" name="Rounded Rectangle 13">
            <a:extLst>
              <a:ext uri="{FF2B5EF4-FFF2-40B4-BE49-F238E27FC236}">
                <a16:creationId xmlns:a16="http://schemas.microsoft.com/office/drawing/2014/main" id="{A5025919-0EA5-A14D-B38F-38827CE4085E}"/>
              </a:ext>
            </a:extLst>
          </p:cNvPr>
          <p:cNvSpPr/>
          <p:nvPr/>
        </p:nvSpPr>
        <p:spPr bwMode="auto">
          <a:xfrm>
            <a:off x="10223569" y="1810871"/>
            <a:ext cx="1502087" cy="1761564"/>
          </a:xfrm>
          <a:prstGeom prst="roundRect">
            <a:avLst/>
          </a:prstGeom>
          <a:noFill/>
          <a:ln w="539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981473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BEBE7D-2796-0E4A-99C5-CFC9C3006880}"/>
              </a:ext>
            </a:extLst>
          </p:cNvPr>
          <p:cNvSpPr>
            <a:spLocks noGrp="1"/>
          </p:cNvSpPr>
          <p:nvPr>
            <p:ph type="title"/>
          </p:nvPr>
        </p:nvSpPr>
        <p:spPr/>
        <p:txBody>
          <a:bodyPr/>
          <a:lstStyle/>
          <a:p>
            <a:r>
              <a:rPr lang="en-US" dirty="0"/>
              <a:t>File name conventions</a:t>
            </a:r>
          </a:p>
        </p:txBody>
      </p:sp>
      <p:sp>
        <p:nvSpPr>
          <p:cNvPr id="9" name="Content Placeholder 8">
            <a:extLst>
              <a:ext uri="{FF2B5EF4-FFF2-40B4-BE49-F238E27FC236}">
                <a16:creationId xmlns:a16="http://schemas.microsoft.com/office/drawing/2014/main" id="{06DC0340-566F-F246-9FD9-9ECFD7B25A3D}"/>
              </a:ext>
            </a:extLst>
          </p:cNvPr>
          <p:cNvSpPr>
            <a:spLocks noGrp="1"/>
          </p:cNvSpPr>
          <p:nvPr>
            <p:ph sz="half" idx="1"/>
          </p:nvPr>
        </p:nvSpPr>
        <p:spPr/>
        <p:txBody>
          <a:bodyPr/>
          <a:lstStyle/>
          <a:p>
            <a:r>
              <a:rPr lang="en-US" dirty="0"/>
              <a:t>Provides details on standardized names of the data files. </a:t>
            </a:r>
          </a:p>
          <a:p>
            <a:r>
              <a:rPr lang="en-US" dirty="0" err="1">
                <a:hlinkClick r:id="rId3"/>
              </a:rPr>
              <a:t>data.neonscience.org</a:t>
            </a:r>
            <a:r>
              <a:rPr lang="en-US" dirty="0">
                <a:hlinkClick r:id="rId3"/>
              </a:rPr>
              <a:t>/file-naming-conventions </a:t>
            </a:r>
            <a:endParaRPr lang="en-US" dirty="0"/>
          </a:p>
          <a:p>
            <a:endParaRPr lang="en-US" dirty="0"/>
          </a:p>
        </p:txBody>
      </p:sp>
      <p:sp>
        <p:nvSpPr>
          <p:cNvPr id="5" name="Slide Number Placeholder 4">
            <a:extLst>
              <a:ext uri="{FF2B5EF4-FFF2-40B4-BE49-F238E27FC236}">
                <a16:creationId xmlns:a16="http://schemas.microsoft.com/office/drawing/2014/main" id="{59E74A16-D36A-F349-A320-E01368C1EF85}"/>
              </a:ext>
            </a:extLst>
          </p:cNvPr>
          <p:cNvSpPr>
            <a:spLocks noGrp="1"/>
          </p:cNvSpPr>
          <p:nvPr>
            <p:ph type="sldNum" sz="quarter" idx="4"/>
          </p:nvPr>
        </p:nvSpPr>
        <p:spPr/>
        <p:txBody>
          <a:bodyPr/>
          <a:lstStyle/>
          <a:p>
            <a:fld id="{47A9008A-481B-4F65-A514-1AA65EA0FD53}" type="slidenum">
              <a:rPr lang="en-US" smtClean="0"/>
              <a:pPr/>
              <a:t>31</a:t>
            </a:fld>
            <a:endParaRPr lang="en-US" dirty="0"/>
          </a:p>
        </p:txBody>
      </p:sp>
      <p:pic>
        <p:nvPicPr>
          <p:cNvPr id="7" name="Picture 6" descr="Screenshot of NEON file naming convensions page.">
            <a:extLst>
              <a:ext uri="{FF2B5EF4-FFF2-40B4-BE49-F238E27FC236}">
                <a16:creationId xmlns:a16="http://schemas.microsoft.com/office/drawing/2014/main" id="{E57F5C1E-9A31-D347-BEDA-9F8308370E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6955" y="81116"/>
            <a:ext cx="6782717" cy="6245363"/>
          </a:xfrm>
          <a:prstGeom prst="rect">
            <a:avLst/>
          </a:prstGeom>
        </p:spPr>
      </p:pic>
    </p:spTree>
    <p:extLst>
      <p:ext uri="{BB962C8B-B14F-4D97-AF65-F5344CB8AC3E}">
        <p14:creationId xmlns:p14="http://schemas.microsoft.com/office/powerpoint/2010/main" val="2524566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B868-8B2B-7548-94A5-FC40FBDCEACD}"/>
              </a:ext>
            </a:extLst>
          </p:cNvPr>
          <p:cNvSpPr>
            <a:spLocks noGrp="1"/>
          </p:cNvSpPr>
          <p:nvPr>
            <p:ph type="title"/>
          </p:nvPr>
        </p:nvSpPr>
        <p:spPr/>
        <p:txBody>
          <a:bodyPr/>
          <a:lstStyle/>
          <a:p>
            <a:r>
              <a:rPr lang="en-US" dirty="0"/>
              <a:t>Data quality</a:t>
            </a:r>
          </a:p>
        </p:txBody>
      </p:sp>
      <p:sp>
        <p:nvSpPr>
          <p:cNvPr id="3" name="Content Placeholder 2">
            <a:extLst>
              <a:ext uri="{FF2B5EF4-FFF2-40B4-BE49-F238E27FC236}">
                <a16:creationId xmlns:a16="http://schemas.microsoft.com/office/drawing/2014/main" id="{B666E350-D361-5B40-BEFD-2E798648DEF8}"/>
              </a:ext>
            </a:extLst>
          </p:cNvPr>
          <p:cNvSpPr>
            <a:spLocks noGrp="1"/>
          </p:cNvSpPr>
          <p:nvPr>
            <p:ph sz="half" idx="1"/>
          </p:nvPr>
        </p:nvSpPr>
        <p:spPr/>
        <p:txBody>
          <a:bodyPr/>
          <a:lstStyle/>
          <a:p>
            <a:r>
              <a:rPr lang="en-US" dirty="0"/>
              <a:t>Learn how NEON ensures quality, reliable data. </a:t>
            </a:r>
          </a:p>
          <a:p>
            <a:r>
              <a:rPr lang="en-US" dirty="0" err="1">
                <a:hlinkClick r:id="rId3"/>
              </a:rPr>
              <a:t>data.neonscience.org</a:t>
            </a:r>
            <a:r>
              <a:rPr lang="en-US" dirty="0">
                <a:hlinkClick r:id="rId3"/>
              </a:rPr>
              <a:t>/data-quality</a:t>
            </a:r>
            <a:endParaRPr lang="en-US" dirty="0"/>
          </a:p>
        </p:txBody>
      </p:sp>
      <p:sp>
        <p:nvSpPr>
          <p:cNvPr id="5" name="Slide Number Placeholder 4">
            <a:extLst>
              <a:ext uri="{FF2B5EF4-FFF2-40B4-BE49-F238E27FC236}">
                <a16:creationId xmlns:a16="http://schemas.microsoft.com/office/drawing/2014/main" id="{110885D4-1A92-E94D-AC93-FD60AE375985}"/>
              </a:ext>
            </a:extLst>
          </p:cNvPr>
          <p:cNvSpPr>
            <a:spLocks noGrp="1"/>
          </p:cNvSpPr>
          <p:nvPr>
            <p:ph type="sldNum" sz="quarter" idx="4"/>
          </p:nvPr>
        </p:nvSpPr>
        <p:spPr/>
        <p:txBody>
          <a:bodyPr/>
          <a:lstStyle/>
          <a:p>
            <a:fld id="{47A9008A-481B-4F65-A514-1AA65EA0FD53}" type="slidenum">
              <a:rPr lang="en-US" smtClean="0"/>
              <a:pPr/>
              <a:t>32</a:t>
            </a:fld>
            <a:endParaRPr lang="en-US" dirty="0"/>
          </a:p>
        </p:txBody>
      </p:sp>
      <p:pic>
        <p:nvPicPr>
          <p:cNvPr id="8" name="Picture 7" descr="Screenshot of NEON data quality program page, with in-depth information available about out Observational Systems (OS), instrumented systems (IS), and airborne observation platform (AOP).">
            <a:extLst>
              <a:ext uri="{FF2B5EF4-FFF2-40B4-BE49-F238E27FC236}">
                <a16:creationId xmlns:a16="http://schemas.microsoft.com/office/drawing/2014/main" id="{4124F4D1-A3D0-7A41-BCDA-0167205C8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0918" y="-26896"/>
            <a:ext cx="6994872" cy="6440711"/>
          </a:xfrm>
          <a:prstGeom prst="rect">
            <a:avLst/>
          </a:prstGeom>
        </p:spPr>
      </p:pic>
    </p:spTree>
    <p:extLst>
      <p:ext uri="{BB962C8B-B14F-4D97-AF65-F5344CB8AC3E}">
        <p14:creationId xmlns:p14="http://schemas.microsoft.com/office/powerpoint/2010/main" val="3420215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76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NEONscience.org home page with arrow pointing to the 'Data Portal' tab at the top right of the screen.">
            <a:extLst>
              <a:ext uri="{FF2B5EF4-FFF2-40B4-BE49-F238E27FC236}">
                <a16:creationId xmlns:a16="http://schemas.microsoft.com/office/drawing/2014/main" id="{2124291F-1086-394A-A207-B5A98F62C5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5243" y="1214717"/>
            <a:ext cx="7085704" cy="4428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itle 22"/>
          <p:cNvSpPr>
            <a:spLocks noGrp="1"/>
          </p:cNvSpPr>
          <p:nvPr>
            <p:ph type="title"/>
          </p:nvPr>
        </p:nvSpPr>
        <p:spPr/>
        <p:txBody>
          <a:bodyPr/>
          <a:lstStyle/>
          <a:p>
            <a:r>
              <a:rPr lang="en-US" dirty="0" err="1"/>
              <a:t>NEONScience.org</a:t>
            </a:r>
            <a:endParaRPr lang="en-US" dirty="0"/>
          </a:p>
        </p:txBody>
      </p:sp>
      <p:sp>
        <p:nvSpPr>
          <p:cNvPr id="5" name="Slide Number Placeholder 4"/>
          <p:cNvSpPr>
            <a:spLocks noGrp="1"/>
          </p:cNvSpPr>
          <p:nvPr>
            <p:ph type="sldNum" sz="quarter" idx="4"/>
          </p:nvPr>
        </p:nvSpPr>
        <p:spPr/>
        <p:txBody>
          <a:bodyPr/>
          <a:lstStyle/>
          <a:p>
            <a:fld id="{47A9008A-481B-4F65-A514-1AA65EA0FD53}" type="slidenum">
              <a:rPr lang="en-US" smtClean="0"/>
              <a:pPr/>
              <a:t>4</a:t>
            </a:fld>
            <a:endParaRPr lang="en-US" dirty="0"/>
          </a:p>
        </p:txBody>
      </p:sp>
      <p:sp>
        <p:nvSpPr>
          <p:cNvPr id="6" name="Content Placeholder 5">
            <a:extLst>
              <a:ext uri="{FF2B5EF4-FFF2-40B4-BE49-F238E27FC236}">
                <a16:creationId xmlns:a16="http://schemas.microsoft.com/office/drawing/2014/main" id="{E6CF06D6-267B-1F4E-82C8-099FC9354A82}"/>
              </a:ext>
            </a:extLst>
          </p:cNvPr>
          <p:cNvSpPr>
            <a:spLocks noGrp="1"/>
          </p:cNvSpPr>
          <p:nvPr>
            <p:ph sz="half" idx="1"/>
          </p:nvPr>
        </p:nvSpPr>
        <p:spPr>
          <a:xfrm>
            <a:off x="466344" y="1481328"/>
            <a:ext cx="4557840" cy="4636008"/>
          </a:xfrm>
        </p:spPr>
        <p:txBody>
          <a:bodyPr/>
          <a:lstStyle/>
          <a:p>
            <a:r>
              <a:rPr lang="en-US" dirty="0"/>
              <a:t>Overview of data collection </a:t>
            </a:r>
          </a:p>
          <a:p>
            <a:r>
              <a:rPr lang="en-US" dirty="0"/>
              <a:t>Field site maps </a:t>
            </a:r>
          </a:p>
          <a:p>
            <a:r>
              <a:rPr lang="en-US" dirty="0"/>
              <a:t>Information for researchers </a:t>
            </a:r>
          </a:p>
          <a:p>
            <a:r>
              <a:rPr lang="en-US" dirty="0"/>
              <a:t>Using NEON Infrastructure</a:t>
            </a:r>
          </a:p>
          <a:p>
            <a:r>
              <a:rPr lang="en-US" dirty="0"/>
              <a:t>Access to the NEON Data Portal</a:t>
            </a:r>
          </a:p>
          <a:p>
            <a:pPr lvl="1"/>
            <a:endParaRPr lang="en-US" dirty="0"/>
          </a:p>
        </p:txBody>
      </p:sp>
      <p:sp>
        <p:nvSpPr>
          <p:cNvPr id="18" name="Oval 17">
            <a:extLst>
              <a:ext uri="{FF2B5EF4-FFF2-40B4-BE49-F238E27FC236}">
                <a16:creationId xmlns:a16="http://schemas.microsoft.com/office/drawing/2014/main" id="{2FA46C87-9979-1145-BD51-B0FCC8D671F6}"/>
              </a:ext>
            </a:extLst>
          </p:cNvPr>
          <p:cNvSpPr/>
          <p:nvPr/>
        </p:nvSpPr>
        <p:spPr bwMode="auto">
          <a:xfrm>
            <a:off x="10050040" y="1481328"/>
            <a:ext cx="1057231" cy="239896"/>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9" name="Straight Arrow Connector 18">
            <a:extLst>
              <a:ext uri="{FF2B5EF4-FFF2-40B4-BE49-F238E27FC236}">
                <a16:creationId xmlns:a16="http://schemas.microsoft.com/office/drawing/2014/main" id="{D5CBE131-CF53-F448-93FC-A442DE29EF71}"/>
              </a:ext>
            </a:extLst>
          </p:cNvPr>
          <p:cNvCxnSpPr>
            <a:cxnSpLocks/>
          </p:cNvCxnSpPr>
          <p:nvPr/>
        </p:nvCxnSpPr>
        <p:spPr>
          <a:xfrm flipV="1">
            <a:off x="4329953" y="1721224"/>
            <a:ext cx="5813113" cy="2078108"/>
          </a:xfrm>
          <a:prstGeom prst="straightConnector1">
            <a:avLst/>
          </a:prstGeom>
          <a:ln w="63500">
            <a:solidFill>
              <a:schemeClr val="tx2"/>
            </a:solidFill>
            <a:tailEnd type="triangle"/>
          </a:ln>
          <a:effectLst>
            <a:glow rad="635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7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BD722-FFC1-194E-B948-CD8794D8BA6F}"/>
              </a:ext>
            </a:extLst>
          </p:cNvPr>
          <p:cNvSpPr>
            <a:spLocks noGrp="1"/>
          </p:cNvSpPr>
          <p:nvPr>
            <p:ph type="title"/>
          </p:nvPr>
        </p:nvSpPr>
        <p:spPr/>
        <p:txBody>
          <a:bodyPr/>
          <a:lstStyle/>
          <a:p>
            <a:r>
              <a:rPr lang="en-US" dirty="0" err="1"/>
              <a:t>Data.neonscience.org</a:t>
            </a:r>
            <a:endParaRPr lang="en-US" dirty="0"/>
          </a:p>
        </p:txBody>
      </p:sp>
      <p:sp>
        <p:nvSpPr>
          <p:cNvPr id="3" name="Content Placeholder 2">
            <a:extLst>
              <a:ext uri="{FF2B5EF4-FFF2-40B4-BE49-F238E27FC236}">
                <a16:creationId xmlns:a16="http://schemas.microsoft.com/office/drawing/2014/main" id="{26283821-6172-2C48-801D-C080C9BDF24F}"/>
              </a:ext>
            </a:extLst>
          </p:cNvPr>
          <p:cNvSpPr>
            <a:spLocks noGrp="1"/>
          </p:cNvSpPr>
          <p:nvPr>
            <p:ph sz="half" idx="1"/>
          </p:nvPr>
        </p:nvSpPr>
        <p:spPr/>
        <p:txBody>
          <a:bodyPr/>
          <a:lstStyle/>
          <a:p>
            <a:r>
              <a:rPr lang="en-US" dirty="0"/>
              <a:t>Explore and download data </a:t>
            </a:r>
          </a:p>
          <a:p>
            <a:r>
              <a:rPr lang="en-US" dirty="0"/>
              <a:t>Information on programmatic access to NEON data </a:t>
            </a:r>
          </a:p>
          <a:p>
            <a:pPr lvl="1"/>
            <a:r>
              <a:rPr lang="en-US" dirty="0"/>
              <a:t>API</a:t>
            </a:r>
          </a:p>
          <a:p>
            <a:pPr lvl="1"/>
            <a:r>
              <a:rPr lang="en-US" dirty="0"/>
              <a:t>Code packages </a:t>
            </a:r>
          </a:p>
          <a:p>
            <a:r>
              <a:rPr lang="en-US" dirty="0"/>
              <a:t>Access data product user guides, detailed protocols, and other important documents</a:t>
            </a:r>
          </a:p>
          <a:p>
            <a:r>
              <a:rPr lang="en-US" dirty="0"/>
              <a:t>News on product updates and versions</a:t>
            </a:r>
          </a:p>
        </p:txBody>
      </p:sp>
      <p:sp>
        <p:nvSpPr>
          <p:cNvPr id="5" name="Slide Number Placeholder 4">
            <a:extLst>
              <a:ext uri="{FF2B5EF4-FFF2-40B4-BE49-F238E27FC236}">
                <a16:creationId xmlns:a16="http://schemas.microsoft.com/office/drawing/2014/main" id="{E3AECB42-3302-8C4B-B464-8BAA4C39948E}"/>
              </a:ext>
            </a:extLst>
          </p:cNvPr>
          <p:cNvSpPr>
            <a:spLocks noGrp="1"/>
          </p:cNvSpPr>
          <p:nvPr>
            <p:ph type="sldNum" sz="quarter" idx="4"/>
          </p:nvPr>
        </p:nvSpPr>
        <p:spPr/>
        <p:txBody>
          <a:bodyPr/>
          <a:lstStyle/>
          <a:p>
            <a:fld id="{47A9008A-481B-4F65-A514-1AA65EA0FD53}" type="slidenum">
              <a:rPr lang="en-US" smtClean="0"/>
              <a:pPr/>
              <a:t>5</a:t>
            </a:fld>
            <a:endParaRPr lang="en-US" dirty="0"/>
          </a:p>
        </p:txBody>
      </p:sp>
      <p:pic>
        <p:nvPicPr>
          <p:cNvPr id="9" name="Picture 8" descr="Screenshot of the data.neonscience.org page. Welcome to the NEON data portal!">
            <a:extLst>
              <a:ext uri="{FF2B5EF4-FFF2-40B4-BE49-F238E27FC236}">
                <a16:creationId xmlns:a16="http://schemas.microsoft.com/office/drawing/2014/main" id="{5CAE5BD6-C253-5C43-83C7-AEBE442AE2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8736" y="122936"/>
            <a:ext cx="5696444" cy="5994400"/>
          </a:xfrm>
          <a:prstGeom prst="rect">
            <a:avLst/>
          </a:prstGeom>
        </p:spPr>
      </p:pic>
    </p:spTree>
    <p:extLst>
      <p:ext uri="{BB962C8B-B14F-4D97-AF65-F5344CB8AC3E}">
        <p14:creationId xmlns:p14="http://schemas.microsoft.com/office/powerpoint/2010/main" val="94863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F4F9-7BA5-D446-8401-6D2790560687}"/>
              </a:ext>
            </a:extLst>
          </p:cNvPr>
          <p:cNvSpPr>
            <a:spLocks noGrp="1"/>
          </p:cNvSpPr>
          <p:nvPr>
            <p:ph type="ctrTitle"/>
          </p:nvPr>
        </p:nvSpPr>
        <p:spPr/>
        <p:txBody>
          <a:bodyPr/>
          <a:lstStyle/>
          <a:p>
            <a:r>
              <a:rPr lang="en-US" dirty="0"/>
              <a:t>Explore &amp; Download Data From Portal</a:t>
            </a:r>
          </a:p>
        </p:txBody>
      </p:sp>
      <p:sp>
        <p:nvSpPr>
          <p:cNvPr id="3" name="Subtitle 2">
            <a:extLst>
              <a:ext uri="{FF2B5EF4-FFF2-40B4-BE49-F238E27FC236}">
                <a16:creationId xmlns:a16="http://schemas.microsoft.com/office/drawing/2014/main" id="{4F2CE2BA-ECBD-574A-BC45-F51A13816EA4}"/>
              </a:ext>
            </a:extLst>
          </p:cNvPr>
          <p:cNvSpPr>
            <a:spLocks noGrp="1"/>
          </p:cNvSpPr>
          <p:nvPr>
            <p:ph type="subTitle" idx="1"/>
          </p:nvPr>
        </p:nvSpPr>
        <p:spPr>
          <a:xfrm>
            <a:off x="466344" y="2871217"/>
            <a:ext cx="11256264" cy="1669688"/>
          </a:xfrm>
        </p:spPr>
        <p:txBody>
          <a:bodyPr/>
          <a:lstStyle/>
          <a:p>
            <a:pPr marL="342900" indent="-342900">
              <a:buClr>
                <a:schemeClr val="bg1"/>
              </a:buClr>
              <a:buFont typeface="Arial" panose="020B0604020202020204" pitchFamily="34" charset="0"/>
              <a:buChar char="•"/>
            </a:pPr>
            <a:r>
              <a:rPr lang="en-US" dirty="0"/>
              <a:t>Explore Data Page</a:t>
            </a:r>
          </a:p>
          <a:p>
            <a:pPr marL="571500" lvl="1" indent="-342900">
              <a:buClr>
                <a:schemeClr val="bg1"/>
              </a:buClr>
              <a:buFont typeface="Arial" panose="020B0604020202020204" pitchFamily="34" charset="0"/>
              <a:buChar char="•"/>
            </a:pPr>
            <a:r>
              <a:rPr lang="en-US" dirty="0">
                <a:solidFill>
                  <a:schemeClr val="bg1"/>
                </a:solidFill>
              </a:rPr>
              <a:t>Download Tabular Data Including:</a:t>
            </a:r>
          </a:p>
          <a:p>
            <a:pPr marL="858838" lvl="2" indent="-342900">
              <a:buClr>
                <a:schemeClr val="bg1"/>
              </a:buClr>
              <a:buFont typeface="Arial" panose="020B0604020202020204" pitchFamily="34" charset="0"/>
              <a:buChar char="•"/>
            </a:pPr>
            <a:r>
              <a:rPr lang="en-US" dirty="0">
                <a:solidFill>
                  <a:schemeClr val="bg1"/>
                </a:solidFill>
              </a:rPr>
              <a:t>Instrumented Sampling</a:t>
            </a:r>
          </a:p>
          <a:p>
            <a:pPr marL="858838" lvl="2" indent="-342900">
              <a:buClr>
                <a:schemeClr val="bg1"/>
              </a:buClr>
              <a:buFont typeface="Arial" panose="020B0604020202020204" pitchFamily="34" charset="0"/>
              <a:buChar char="•"/>
            </a:pPr>
            <a:r>
              <a:rPr lang="en-US" dirty="0">
                <a:solidFill>
                  <a:schemeClr val="bg1"/>
                </a:solidFill>
              </a:rPr>
              <a:t>Observational Sampling</a:t>
            </a:r>
          </a:p>
        </p:txBody>
      </p:sp>
      <p:sp>
        <p:nvSpPr>
          <p:cNvPr id="5" name="Slide Number Placeholder 4">
            <a:extLst>
              <a:ext uri="{FF2B5EF4-FFF2-40B4-BE49-F238E27FC236}">
                <a16:creationId xmlns:a16="http://schemas.microsoft.com/office/drawing/2014/main" id="{69A542DA-9D07-A14E-B29C-92BCF0A377E5}"/>
              </a:ext>
            </a:extLst>
          </p:cNvPr>
          <p:cNvSpPr>
            <a:spLocks noGrp="1"/>
          </p:cNvSpPr>
          <p:nvPr>
            <p:ph type="sldNum" sz="quarter" idx="4"/>
          </p:nvPr>
        </p:nvSpPr>
        <p:spPr/>
        <p:txBody>
          <a:bodyPr/>
          <a:lstStyle/>
          <a:p>
            <a:fld id="{47A9008A-481B-4F65-A514-1AA65EA0FD53}" type="slidenum">
              <a:rPr lang="en-US" smtClean="0"/>
              <a:pPr/>
              <a:t>6</a:t>
            </a:fld>
            <a:endParaRPr lang="en-US" dirty="0"/>
          </a:p>
        </p:txBody>
      </p:sp>
    </p:spTree>
    <p:extLst>
      <p:ext uri="{BB962C8B-B14F-4D97-AF65-F5344CB8AC3E}">
        <p14:creationId xmlns:p14="http://schemas.microsoft.com/office/powerpoint/2010/main" val="338670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shot of Data.neonscienc.org home page. A circle highlights the 'Explore' button that will lead you to the explore data products page.">
            <a:extLst>
              <a:ext uri="{FF2B5EF4-FFF2-40B4-BE49-F238E27FC236}">
                <a16:creationId xmlns:a16="http://schemas.microsoft.com/office/drawing/2014/main" id="{E5030030-AD06-3949-9BDF-8BD6CDC225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5804" y="876886"/>
            <a:ext cx="5270665" cy="4622132"/>
          </a:xfrm>
          <a:prstGeom prst="rect">
            <a:avLst/>
          </a:prstGeom>
        </p:spPr>
      </p:pic>
      <p:pic>
        <p:nvPicPr>
          <p:cNvPr id="9" name="Picture 8" descr="Screenshot showing users how to choose the 'Explore Data Products' link from the 'Download Data' menu option.">
            <a:extLst>
              <a:ext uri="{FF2B5EF4-FFF2-40B4-BE49-F238E27FC236}">
                <a16:creationId xmlns:a16="http://schemas.microsoft.com/office/drawing/2014/main" id="{0F86AE58-91E5-574D-82C6-B87A66E165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a:stretch/>
        </p:blipFill>
        <p:spPr>
          <a:xfrm>
            <a:off x="3634015" y="1191664"/>
            <a:ext cx="5258345" cy="4622132"/>
          </a:xfrm>
          <a:prstGeom prst="rect">
            <a:avLst/>
          </a:prstGeom>
        </p:spPr>
      </p:pic>
      <p:sp>
        <p:nvSpPr>
          <p:cNvPr id="2" name="Title 1">
            <a:extLst>
              <a:ext uri="{FF2B5EF4-FFF2-40B4-BE49-F238E27FC236}">
                <a16:creationId xmlns:a16="http://schemas.microsoft.com/office/drawing/2014/main" id="{2489F60A-51E4-3440-98B3-298869B73975}"/>
              </a:ext>
            </a:extLst>
          </p:cNvPr>
          <p:cNvSpPr>
            <a:spLocks noGrp="1"/>
          </p:cNvSpPr>
          <p:nvPr>
            <p:ph type="title"/>
          </p:nvPr>
        </p:nvSpPr>
        <p:spPr/>
        <p:txBody>
          <a:bodyPr/>
          <a:lstStyle/>
          <a:p>
            <a:r>
              <a:rPr lang="en-US" dirty="0"/>
              <a:t>Explore data</a:t>
            </a:r>
          </a:p>
        </p:txBody>
      </p:sp>
      <p:sp>
        <p:nvSpPr>
          <p:cNvPr id="5" name="Slide Number Placeholder 4">
            <a:extLst>
              <a:ext uri="{FF2B5EF4-FFF2-40B4-BE49-F238E27FC236}">
                <a16:creationId xmlns:a16="http://schemas.microsoft.com/office/drawing/2014/main" id="{79671ADF-B5F4-C24A-9815-15483812420E}"/>
              </a:ext>
            </a:extLst>
          </p:cNvPr>
          <p:cNvSpPr>
            <a:spLocks noGrp="1"/>
          </p:cNvSpPr>
          <p:nvPr>
            <p:ph type="sldNum" sz="quarter" idx="4"/>
          </p:nvPr>
        </p:nvSpPr>
        <p:spPr/>
        <p:txBody>
          <a:bodyPr/>
          <a:lstStyle/>
          <a:p>
            <a:fld id="{47A9008A-481B-4F65-A514-1AA65EA0FD53}" type="slidenum">
              <a:rPr lang="en-US" smtClean="0"/>
              <a:pPr/>
              <a:t>7</a:t>
            </a:fld>
            <a:endParaRPr lang="en-US" dirty="0"/>
          </a:p>
        </p:txBody>
      </p:sp>
      <p:sp>
        <p:nvSpPr>
          <p:cNvPr id="24" name="TextBox 23">
            <a:extLst>
              <a:ext uri="{FF2B5EF4-FFF2-40B4-BE49-F238E27FC236}">
                <a16:creationId xmlns:a16="http://schemas.microsoft.com/office/drawing/2014/main" id="{270F64D3-417C-144C-A50D-EBF87457383B}"/>
              </a:ext>
            </a:extLst>
          </p:cNvPr>
          <p:cNvSpPr txBox="1"/>
          <p:nvPr/>
        </p:nvSpPr>
        <p:spPr>
          <a:xfrm>
            <a:off x="503935" y="993726"/>
            <a:ext cx="1108278" cy="461665"/>
          </a:xfrm>
          <a:prstGeom prst="rect">
            <a:avLst/>
          </a:prstGeom>
          <a:solidFill>
            <a:schemeClr val="tx1"/>
          </a:solidFill>
        </p:spPr>
        <p:txBody>
          <a:bodyPr wrap="square" rtlCol="0">
            <a:spAutoFit/>
          </a:bodyPr>
          <a:lstStyle/>
          <a:p>
            <a:r>
              <a:rPr lang="en-US" sz="2400" dirty="0">
                <a:solidFill>
                  <a:schemeClr val="bg1"/>
                </a:solidFill>
              </a:rPr>
              <a:t>Step 1</a:t>
            </a:r>
          </a:p>
        </p:txBody>
      </p:sp>
      <p:sp>
        <p:nvSpPr>
          <p:cNvPr id="22" name="Oval 21">
            <a:extLst>
              <a:ext uri="{FF2B5EF4-FFF2-40B4-BE49-F238E27FC236}">
                <a16:creationId xmlns:a16="http://schemas.microsoft.com/office/drawing/2014/main" id="{B21016AF-9229-7245-8B99-78127482CD96}"/>
              </a:ext>
            </a:extLst>
          </p:cNvPr>
          <p:cNvSpPr/>
          <p:nvPr/>
        </p:nvSpPr>
        <p:spPr bwMode="auto">
          <a:xfrm>
            <a:off x="4816188" y="1953157"/>
            <a:ext cx="966133" cy="169479"/>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D61653EF-126A-F542-87F3-72718D63A0A4}"/>
              </a:ext>
            </a:extLst>
          </p:cNvPr>
          <p:cNvSpPr txBox="1"/>
          <p:nvPr/>
        </p:nvSpPr>
        <p:spPr>
          <a:xfrm>
            <a:off x="3866038" y="1383948"/>
            <a:ext cx="1108278" cy="461665"/>
          </a:xfrm>
          <a:prstGeom prst="rect">
            <a:avLst/>
          </a:prstGeom>
          <a:solidFill>
            <a:schemeClr val="tx1"/>
          </a:solidFill>
        </p:spPr>
        <p:txBody>
          <a:bodyPr wrap="square" rtlCol="0">
            <a:spAutoFit/>
          </a:bodyPr>
          <a:lstStyle/>
          <a:p>
            <a:r>
              <a:rPr lang="en-US" sz="2400" dirty="0">
                <a:solidFill>
                  <a:schemeClr val="bg1"/>
                </a:solidFill>
              </a:rPr>
              <a:t>Step 2</a:t>
            </a:r>
          </a:p>
        </p:txBody>
      </p:sp>
      <p:pic>
        <p:nvPicPr>
          <p:cNvPr id="4" name="Picture 3" descr="Screenshot of the Explore Data Products page. This is where you want to be to find NEON data.">
            <a:extLst>
              <a:ext uri="{FF2B5EF4-FFF2-40B4-BE49-F238E27FC236}">
                <a16:creationId xmlns:a16="http://schemas.microsoft.com/office/drawing/2014/main" id="{2934147B-D4B6-724F-9C95-011E3E8F20A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79905" y="1506443"/>
            <a:ext cx="5270500" cy="4622132"/>
          </a:xfrm>
          <a:prstGeom prst="rect">
            <a:avLst/>
          </a:prstGeom>
        </p:spPr>
      </p:pic>
      <p:sp>
        <p:nvSpPr>
          <p:cNvPr id="26" name="TextBox 25">
            <a:extLst>
              <a:ext uri="{FF2B5EF4-FFF2-40B4-BE49-F238E27FC236}">
                <a16:creationId xmlns:a16="http://schemas.microsoft.com/office/drawing/2014/main" id="{33877A80-BB61-D644-B7C5-6B1F4F4E534A}"/>
              </a:ext>
            </a:extLst>
          </p:cNvPr>
          <p:cNvSpPr txBox="1"/>
          <p:nvPr/>
        </p:nvSpPr>
        <p:spPr>
          <a:xfrm>
            <a:off x="7241629" y="1682343"/>
            <a:ext cx="1108278" cy="461665"/>
          </a:xfrm>
          <a:prstGeom prst="rect">
            <a:avLst/>
          </a:prstGeom>
          <a:solidFill>
            <a:schemeClr val="tx1"/>
          </a:solidFill>
        </p:spPr>
        <p:txBody>
          <a:bodyPr wrap="square" rtlCol="0">
            <a:spAutoFit/>
          </a:bodyPr>
          <a:lstStyle/>
          <a:p>
            <a:r>
              <a:rPr lang="en-US" sz="2400" dirty="0">
                <a:solidFill>
                  <a:schemeClr val="bg1"/>
                </a:solidFill>
              </a:rPr>
              <a:t>Step 3</a:t>
            </a:r>
          </a:p>
        </p:txBody>
      </p:sp>
      <p:sp>
        <p:nvSpPr>
          <p:cNvPr id="18" name="Oval 17">
            <a:extLst>
              <a:ext uri="{FF2B5EF4-FFF2-40B4-BE49-F238E27FC236}">
                <a16:creationId xmlns:a16="http://schemas.microsoft.com/office/drawing/2014/main" id="{FC0D65EF-0EFD-AF48-8E94-5ABF9E442B98}"/>
              </a:ext>
            </a:extLst>
          </p:cNvPr>
          <p:cNvSpPr/>
          <p:nvPr/>
        </p:nvSpPr>
        <p:spPr bwMode="auto">
          <a:xfrm>
            <a:off x="1511300" y="3683000"/>
            <a:ext cx="689279" cy="228599"/>
          </a:xfrm>
          <a:prstGeom prst="ellipse">
            <a:avLst/>
          </a:prstGeom>
          <a:noFill/>
          <a:ln w="44450">
            <a:solidFill>
              <a:schemeClr val="accent3"/>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2553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524A891A-8131-A544-9D8A-8D6A1BEAFF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15216" y="1326673"/>
            <a:ext cx="5909504" cy="4844960"/>
          </a:xfrm>
          <a:prstGeom prst="rect">
            <a:avLst/>
          </a:prstGeom>
        </p:spPr>
      </p:pic>
      <p:sp>
        <p:nvSpPr>
          <p:cNvPr id="2" name="Title 1">
            <a:extLst>
              <a:ext uri="{FF2B5EF4-FFF2-40B4-BE49-F238E27FC236}">
                <a16:creationId xmlns:a16="http://schemas.microsoft.com/office/drawing/2014/main" id="{2B3A3053-21E1-2D45-ABB4-84D8F38A7BBD}"/>
              </a:ext>
            </a:extLst>
          </p:cNvPr>
          <p:cNvSpPr>
            <a:spLocks noGrp="1"/>
          </p:cNvSpPr>
          <p:nvPr>
            <p:ph type="title"/>
          </p:nvPr>
        </p:nvSpPr>
        <p:spPr/>
        <p:txBody>
          <a:bodyPr/>
          <a:lstStyle/>
          <a:p>
            <a:r>
              <a:rPr lang="en-US" dirty="0"/>
              <a:t>Explore data: </a:t>
            </a:r>
            <a:br>
              <a:rPr lang="en-US" dirty="0"/>
            </a:br>
            <a:r>
              <a:rPr lang="en-US" dirty="0"/>
              <a:t>Filter to find data products of interest</a:t>
            </a:r>
          </a:p>
        </p:txBody>
      </p:sp>
      <p:sp>
        <p:nvSpPr>
          <p:cNvPr id="5" name="Slide Number Placeholder 4">
            <a:extLst>
              <a:ext uri="{FF2B5EF4-FFF2-40B4-BE49-F238E27FC236}">
                <a16:creationId xmlns:a16="http://schemas.microsoft.com/office/drawing/2014/main" id="{2E89053D-C8C1-784C-9C84-B19C97AF97D4}"/>
              </a:ext>
            </a:extLst>
          </p:cNvPr>
          <p:cNvSpPr>
            <a:spLocks noGrp="1"/>
          </p:cNvSpPr>
          <p:nvPr>
            <p:ph type="sldNum" sz="quarter" idx="4"/>
          </p:nvPr>
        </p:nvSpPr>
        <p:spPr/>
        <p:txBody>
          <a:bodyPr/>
          <a:lstStyle/>
          <a:p>
            <a:fld id="{47A9008A-481B-4F65-A514-1AA65EA0FD53}" type="slidenum">
              <a:rPr lang="en-US" smtClean="0"/>
              <a:pPr/>
              <a:t>8</a:t>
            </a:fld>
            <a:endParaRPr lang="en-US" dirty="0"/>
          </a:p>
        </p:txBody>
      </p:sp>
      <p:sp>
        <p:nvSpPr>
          <p:cNvPr id="13" name="TextBox 12">
            <a:extLst>
              <a:ext uri="{FF2B5EF4-FFF2-40B4-BE49-F238E27FC236}">
                <a16:creationId xmlns:a16="http://schemas.microsoft.com/office/drawing/2014/main" id="{27724D30-F986-6949-9BD5-4D241E7F631E}"/>
              </a:ext>
            </a:extLst>
          </p:cNvPr>
          <p:cNvSpPr txBox="1"/>
          <p:nvPr/>
        </p:nvSpPr>
        <p:spPr>
          <a:xfrm>
            <a:off x="1296570" y="2831370"/>
            <a:ext cx="1928733" cy="369332"/>
          </a:xfrm>
          <a:prstGeom prst="rect">
            <a:avLst/>
          </a:prstGeom>
          <a:noFill/>
        </p:spPr>
        <p:txBody>
          <a:bodyPr wrap="none" rtlCol="0">
            <a:spAutoFit/>
          </a:bodyPr>
          <a:lstStyle/>
          <a:p>
            <a:r>
              <a:rPr lang="en-US" dirty="0"/>
              <a:t>Filter by keyword</a:t>
            </a:r>
          </a:p>
        </p:txBody>
      </p:sp>
      <p:sp>
        <p:nvSpPr>
          <p:cNvPr id="14" name="TextBox 13">
            <a:extLst>
              <a:ext uri="{FF2B5EF4-FFF2-40B4-BE49-F238E27FC236}">
                <a16:creationId xmlns:a16="http://schemas.microsoft.com/office/drawing/2014/main" id="{1C361993-39A6-9F41-9E2C-6DF3D73A8780}"/>
              </a:ext>
            </a:extLst>
          </p:cNvPr>
          <p:cNvSpPr txBox="1"/>
          <p:nvPr/>
        </p:nvSpPr>
        <p:spPr>
          <a:xfrm>
            <a:off x="1363805" y="3897671"/>
            <a:ext cx="1954381" cy="2585323"/>
          </a:xfrm>
          <a:prstGeom prst="rect">
            <a:avLst/>
          </a:prstGeom>
          <a:noFill/>
        </p:spPr>
        <p:txBody>
          <a:bodyPr wrap="none" rtlCol="0">
            <a:spAutoFit/>
          </a:bodyPr>
          <a:lstStyle/>
          <a:p>
            <a:r>
              <a:rPr lang="en-US" dirty="0"/>
              <a:t>Filter by category</a:t>
            </a:r>
          </a:p>
          <a:p>
            <a:pPr marL="285750" indent="-285750">
              <a:buFont typeface="Arial" panose="020B0604020202020204" pitchFamily="34" charset="0"/>
              <a:buChar char="•"/>
            </a:pPr>
            <a:r>
              <a:rPr lang="en-US" dirty="0"/>
              <a:t>Data status</a:t>
            </a:r>
          </a:p>
          <a:p>
            <a:pPr marL="285750" indent="-285750">
              <a:buFont typeface="Arial" panose="020B0604020202020204" pitchFamily="34" charset="0"/>
              <a:buChar char="•"/>
            </a:pPr>
            <a:r>
              <a:rPr lang="en-US" dirty="0"/>
              <a:t>Themes </a:t>
            </a:r>
          </a:p>
          <a:p>
            <a:pPr marL="285750" indent="-285750">
              <a:buFont typeface="Arial" panose="020B0604020202020204" pitchFamily="34" charset="0"/>
              <a:buChar char="•"/>
            </a:pPr>
            <a:r>
              <a:rPr lang="en-US" dirty="0"/>
              <a:t>States</a:t>
            </a:r>
          </a:p>
          <a:p>
            <a:pPr marL="285750" indent="-285750">
              <a:buFont typeface="Arial" panose="020B0604020202020204" pitchFamily="34" charset="0"/>
              <a:buChar char="•"/>
            </a:pPr>
            <a:r>
              <a:rPr lang="en-US" dirty="0"/>
              <a:t>Domains</a:t>
            </a:r>
          </a:p>
          <a:p>
            <a:pPr marL="285750" indent="-285750">
              <a:buFont typeface="Arial" panose="020B0604020202020204" pitchFamily="34" charset="0"/>
              <a:buChar char="•"/>
            </a:pPr>
            <a:r>
              <a:rPr lang="en-US" dirty="0"/>
              <a:t>Sites</a:t>
            </a:r>
          </a:p>
          <a:p>
            <a:pPr marL="285750" indent="-285750">
              <a:buFont typeface="Arial" panose="020B0604020202020204" pitchFamily="34" charset="0"/>
              <a:buChar char="•"/>
            </a:pPr>
            <a:r>
              <a:rPr lang="en-US" dirty="0"/>
              <a:t>Data teams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8" name="TextBox 17">
            <a:extLst>
              <a:ext uri="{FF2B5EF4-FFF2-40B4-BE49-F238E27FC236}">
                <a16:creationId xmlns:a16="http://schemas.microsoft.com/office/drawing/2014/main" id="{40455B5A-7A90-9A4C-9E1C-27495D4BF598}"/>
              </a:ext>
            </a:extLst>
          </p:cNvPr>
          <p:cNvSpPr txBox="1"/>
          <p:nvPr/>
        </p:nvSpPr>
        <p:spPr>
          <a:xfrm>
            <a:off x="1294160" y="2278332"/>
            <a:ext cx="1954381" cy="369332"/>
          </a:xfrm>
          <a:prstGeom prst="rect">
            <a:avLst/>
          </a:prstGeom>
          <a:noFill/>
        </p:spPr>
        <p:txBody>
          <a:bodyPr wrap="none" rtlCol="0">
            <a:spAutoFit/>
          </a:bodyPr>
          <a:lstStyle/>
          <a:p>
            <a:r>
              <a:rPr lang="en-US" dirty="0"/>
              <a:t>Remove all filters</a:t>
            </a:r>
          </a:p>
        </p:txBody>
      </p:sp>
      <p:cxnSp>
        <p:nvCxnSpPr>
          <p:cNvPr id="19" name="Straight Arrow Connector 18">
            <a:extLst>
              <a:ext uri="{FF2B5EF4-FFF2-40B4-BE49-F238E27FC236}">
                <a16:creationId xmlns:a16="http://schemas.microsoft.com/office/drawing/2014/main" id="{C3D4B4DB-AE64-0148-954E-7DB49434403F}"/>
              </a:ext>
            </a:extLst>
          </p:cNvPr>
          <p:cNvCxnSpPr>
            <a:cxnSpLocks/>
            <a:stCxn id="18" idx="3"/>
          </p:cNvCxnSpPr>
          <p:nvPr/>
        </p:nvCxnSpPr>
        <p:spPr>
          <a:xfrm>
            <a:off x="3248541" y="2462998"/>
            <a:ext cx="1516200" cy="827049"/>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B0A8B61-16C9-AB4C-A574-AFB23E654868}"/>
              </a:ext>
            </a:extLst>
          </p:cNvPr>
          <p:cNvCxnSpPr>
            <a:cxnSpLocks/>
            <a:stCxn id="13" idx="3"/>
          </p:cNvCxnSpPr>
          <p:nvPr/>
        </p:nvCxnSpPr>
        <p:spPr>
          <a:xfrm>
            <a:off x="3225303" y="3016036"/>
            <a:ext cx="1539438" cy="758105"/>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AF66A0A-B1C7-7142-B8DC-BE0A75E137F6}"/>
              </a:ext>
            </a:extLst>
          </p:cNvPr>
          <p:cNvGrpSpPr/>
          <p:nvPr/>
        </p:nvGrpSpPr>
        <p:grpSpPr>
          <a:xfrm>
            <a:off x="2985246" y="4296875"/>
            <a:ext cx="1498033" cy="1702016"/>
            <a:chOff x="2673969" y="3088640"/>
            <a:chExt cx="1125871" cy="2993300"/>
          </a:xfrm>
        </p:grpSpPr>
        <p:sp>
          <p:nvSpPr>
            <p:cNvPr id="23" name="Left Brace 22">
              <a:extLst>
                <a:ext uri="{FF2B5EF4-FFF2-40B4-BE49-F238E27FC236}">
                  <a16:creationId xmlns:a16="http://schemas.microsoft.com/office/drawing/2014/main" id="{72D1B371-703E-1B46-AF2C-465E1562347D}"/>
                </a:ext>
              </a:extLst>
            </p:cNvPr>
            <p:cNvSpPr/>
            <p:nvPr/>
          </p:nvSpPr>
          <p:spPr>
            <a:xfrm>
              <a:off x="2673969" y="3088640"/>
              <a:ext cx="983631" cy="2834640"/>
            </a:xfrm>
            <a:prstGeom prst="leftBrace">
              <a:avLst/>
            </a:prstGeom>
            <a:ln w="635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a:extLst>
                <a:ext uri="{FF2B5EF4-FFF2-40B4-BE49-F238E27FC236}">
                  <a16:creationId xmlns:a16="http://schemas.microsoft.com/office/drawing/2014/main" id="{F2196BC8-E786-8142-B2EF-FEF1650D7073}"/>
                </a:ext>
              </a:extLst>
            </p:cNvPr>
            <p:cNvSpPr/>
            <p:nvPr/>
          </p:nvSpPr>
          <p:spPr bwMode="auto">
            <a:xfrm>
              <a:off x="2970436" y="5720081"/>
              <a:ext cx="690870" cy="361859"/>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4" name="Straight Arrow Connector 23">
              <a:extLst>
                <a:ext uri="{FF2B5EF4-FFF2-40B4-BE49-F238E27FC236}">
                  <a16:creationId xmlns:a16="http://schemas.microsoft.com/office/drawing/2014/main" id="{09973786-5CA0-BF4C-B240-9DCB90C07329}"/>
                </a:ext>
              </a:extLst>
            </p:cNvPr>
            <p:cNvCxnSpPr>
              <a:cxnSpLocks/>
            </p:cNvCxnSpPr>
            <p:nvPr/>
          </p:nvCxnSpPr>
          <p:spPr>
            <a:xfrm>
              <a:off x="3515360" y="3088640"/>
              <a:ext cx="284480" cy="0"/>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788EBDC-FE06-DA4D-BDBD-65ACB5AB16C2}"/>
                </a:ext>
              </a:extLst>
            </p:cNvPr>
            <p:cNvCxnSpPr>
              <a:cxnSpLocks/>
            </p:cNvCxnSpPr>
            <p:nvPr/>
          </p:nvCxnSpPr>
          <p:spPr>
            <a:xfrm>
              <a:off x="3159760" y="5689600"/>
              <a:ext cx="0" cy="233680"/>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C45A6EFC-86CF-C446-8E3D-7D26507D9061}"/>
              </a:ext>
            </a:extLst>
          </p:cNvPr>
          <p:cNvSpPr txBox="1"/>
          <p:nvPr/>
        </p:nvSpPr>
        <p:spPr>
          <a:xfrm>
            <a:off x="9896986" y="2616822"/>
            <a:ext cx="2295014" cy="646331"/>
          </a:xfrm>
          <a:prstGeom prst="rect">
            <a:avLst/>
          </a:prstGeom>
          <a:noFill/>
        </p:spPr>
        <p:txBody>
          <a:bodyPr wrap="square" rtlCol="0">
            <a:spAutoFit/>
          </a:bodyPr>
          <a:lstStyle/>
          <a:p>
            <a:r>
              <a:rPr lang="en-US" dirty="0"/>
              <a:t>Results of searching for “carbon”</a:t>
            </a:r>
          </a:p>
        </p:txBody>
      </p:sp>
      <p:cxnSp>
        <p:nvCxnSpPr>
          <p:cNvPr id="41" name="Straight Arrow Connector 40">
            <a:extLst>
              <a:ext uri="{FF2B5EF4-FFF2-40B4-BE49-F238E27FC236}">
                <a16:creationId xmlns:a16="http://schemas.microsoft.com/office/drawing/2014/main" id="{27CFFAAB-9812-124E-A645-EFB11AC396BD}"/>
              </a:ext>
            </a:extLst>
          </p:cNvPr>
          <p:cNvCxnSpPr>
            <a:cxnSpLocks/>
            <a:stCxn id="40" idx="1"/>
          </p:cNvCxnSpPr>
          <p:nvPr/>
        </p:nvCxnSpPr>
        <p:spPr>
          <a:xfrm flipH="1">
            <a:off x="9372600" y="2939988"/>
            <a:ext cx="524386" cy="489012"/>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776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close-up screen shot of the 'chemical properties of surface water' data product in the explore data page. There are several buttons and options here, including a visual indication of the available date range for this product, a link to the product description, and a 'download data' button.">
            <a:extLst>
              <a:ext uri="{FF2B5EF4-FFF2-40B4-BE49-F238E27FC236}">
                <a16:creationId xmlns:a16="http://schemas.microsoft.com/office/drawing/2014/main" id="{FDD3DC32-03CF-D648-85D5-6285B3C3A3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8825" y="2473432"/>
            <a:ext cx="6438811" cy="2748273"/>
          </a:xfrm>
          <a:prstGeom prst="rect">
            <a:avLst/>
          </a:prstGeom>
        </p:spPr>
      </p:pic>
      <p:sp>
        <p:nvSpPr>
          <p:cNvPr id="2" name="Title 1">
            <a:extLst>
              <a:ext uri="{FF2B5EF4-FFF2-40B4-BE49-F238E27FC236}">
                <a16:creationId xmlns:a16="http://schemas.microsoft.com/office/drawing/2014/main" id="{ACA9E4CC-1977-0649-B818-918EE226FF36}"/>
              </a:ext>
            </a:extLst>
          </p:cNvPr>
          <p:cNvSpPr>
            <a:spLocks noGrp="1"/>
          </p:cNvSpPr>
          <p:nvPr>
            <p:ph type="title"/>
          </p:nvPr>
        </p:nvSpPr>
        <p:spPr/>
        <p:txBody>
          <a:bodyPr/>
          <a:lstStyle/>
          <a:p>
            <a:r>
              <a:rPr lang="en-US" dirty="0"/>
              <a:t>Explore data:</a:t>
            </a:r>
            <a:br>
              <a:rPr lang="en-US" dirty="0"/>
            </a:br>
            <a:r>
              <a:rPr lang="en-US" dirty="0"/>
              <a:t>Key information</a:t>
            </a:r>
          </a:p>
        </p:txBody>
      </p:sp>
      <p:sp>
        <p:nvSpPr>
          <p:cNvPr id="5" name="Slide Number Placeholder 4">
            <a:extLst>
              <a:ext uri="{FF2B5EF4-FFF2-40B4-BE49-F238E27FC236}">
                <a16:creationId xmlns:a16="http://schemas.microsoft.com/office/drawing/2014/main" id="{012673B3-E4A0-BE4A-8E0F-ACA6A143EC70}"/>
              </a:ext>
            </a:extLst>
          </p:cNvPr>
          <p:cNvSpPr>
            <a:spLocks noGrp="1"/>
          </p:cNvSpPr>
          <p:nvPr>
            <p:ph type="sldNum" sz="quarter" idx="4"/>
          </p:nvPr>
        </p:nvSpPr>
        <p:spPr/>
        <p:txBody>
          <a:bodyPr/>
          <a:lstStyle/>
          <a:p>
            <a:fld id="{47A9008A-481B-4F65-A514-1AA65EA0FD53}" type="slidenum">
              <a:rPr lang="en-US" smtClean="0"/>
              <a:pPr/>
              <a:t>9</a:t>
            </a:fld>
            <a:endParaRPr lang="en-US" dirty="0"/>
          </a:p>
        </p:txBody>
      </p:sp>
      <p:sp>
        <p:nvSpPr>
          <p:cNvPr id="15" name="TextBox 14">
            <a:extLst>
              <a:ext uri="{FF2B5EF4-FFF2-40B4-BE49-F238E27FC236}">
                <a16:creationId xmlns:a16="http://schemas.microsoft.com/office/drawing/2014/main" id="{C8D0996F-213C-2B40-8DAB-1937099E116B}"/>
              </a:ext>
            </a:extLst>
          </p:cNvPr>
          <p:cNvSpPr txBox="1"/>
          <p:nvPr/>
        </p:nvSpPr>
        <p:spPr>
          <a:xfrm>
            <a:off x="5532312" y="1657815"/>
            <a:ext cx="2146742" cy="369332"/>
          </a:xfrm>
          <a:prstGeom prst="rect">
            <a:avLst/>
          </a:prstGeom>
          <a:noFill/>
        </p:spPr>
        <p:txBody>
          <a:bodyPr wrap="none" rtlCol="0">
            <a:spAutoFit/>
          </a:bodyPr>
          <a:lstStyle/>
          <a:p>
            <a:r>
              <a:rPr lang="en-US" dirty="0"/>
              <a:t>Data product name</a:t>
            </a:r>
          </a:p>
        </p:txBody>
      </p:sp>
      <p:cxnSp>
        <p:nvCxnSpPr>
          <p:cNvPr id="16" name="Straight Arrow Connector 15">
            <a:extLst>
              <a:ext uri="{FF2B5EF4-FFF2-40B4-BE49-F238E27FC236}">
                <a16:creationId xmlns:a16="http://schemas.microsoft.com/office/drawing/2014/main" id="{92FE2942-5C38-7A4E-813C-FB118EC6EA56}"/>
              </a:ext>
            </a:extLst>
          </p:cNvPr>
          <p:cNvCxnSpPr>
            <a:cxnSpLocks/>
          </p:cNvCxnSpPr>
          <p:nvPr/>
        </p:nvCxnSpPr>
        <p:spPr>
          <a:xfrm>
            <a:off x="4602665" y="2868706"/>
            <a:ext cx="847877" cy="205888"/>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40DBD26-A01F-6347-AD42-DB2B952D6688}"/>
              </a:ext>
            </a:extLst>
          </p:cNvPr>
          <p:cNvSpPr txBox="1"/>
          <p:nvPr/>
        </p:nvSpPr>
        <p:spPr>
          <a:xfrm>
            <a:off x="6021417" y="5237527"/>
            <a:ext cx="2397199" cy="923330"/>
          </a:xfrm>
          <a:prstGeom prst="rect">
            <a:avLst/>
          </a:prstGeom>
          <a:noFill/>
        </p:spPr>
        <p:txBody>
          <a:bodyPr wrap="square" rtlCol="0">
            <a:spAutoFit/>
          </a:bodyPr>
          <a:lstStyle/>
          <a:p>
            <a:r>
              <a:rPr lang="en-US" dirty="0"/>
              <a:t>Date range for which data are currently available to download</a:t>
            </a:r>
          </a:p>
        </p:txBody>
      </p:sp>
      <p:cxnSp>
        <p:nvCxnSpPr>
          <p:cNvPr id="18" name="Straight Arrow Connector 17">
            <a:extLst>
              <a:ext uri="{FF2B5EF4-FFF2-40B4-BE49-F238E27FC236}">
                <a16:creationId xmlns:a16="http://schemas.microsoft.com/office/drawing/2014/main" id="{1682E5C6-37B8-024B-9BE0-A250FF678812}"/>
              </a:ext>
            </a:extLst>
          </p:cNvPr>
          <p:cNvCxnSpPr>
            <a:cxnSpLocks/>
            <a:stCxn id="17" idx="0"/>
          </p:cNvCxnSpPr>
          <p:nvPr/>
        </p:nvCxnSpPr>
        <p:spPr>
          <a:xfrm flipV="1">
            <a:off x="7220017" y="3862129"/>
            <a:ext cx="597207" cy="1375398"/>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C62B876-05DF-624D-80A4-CEF9B1A7396B}"/>
              </a:ext>
            </a:extLst>
          </p:cNvPr>
          <p:cNvSpPr txBox="1"/>
          <p:nvPr/>
        </p:nvSpPr>
        <p:spPr>
          <a:xfrm>
            <a:off x="613099" y="4417982"/>
            <a:ext cx="4358886" cy="923330"/>
          </a:xfrm>
          <a:prstGeom prst="rect">
            <a:avLst/>
          </a:prstGeom>
          <a:noFill/>
        </p:spPr>
        <p:txBody>
          <a:bodyPr wrap="none" rtlCol="0">
            <a:spAutoFit/>
          </a:bodyPr>
          <a:lstStyle/>
          <a:p>
            <a:r>
              <a:rPr lang="en-US" dirty="0"/>
              <a:t>Data availability by month</a:t>
            </a:r>
          </a:p>
          <a:p>
            <a:pPr marL="285750" indent="-285750">
              <a:buFont typeface="Arial" panose="020B0604020202020204" pitchFamily="34" charset="0"/>
              <a:buChar char="•"/>
            </a:pPr>
            <a:r>
              <a:rPr lang="en-US" dirty="0"/>
              <a:t>Blue: currently available for download</a:t>
            </a:r>
          </a:p>
          <a:p>
            <a:pPr marL="285750" indent="-285750">
              <a:buFont typeface="Arial" panose="020B0604020202020204" pitchFamily="34" charset="0"/>
              <a:buChar char="•"/>
            </a:pPr>
            <a:r>
              <a:rPr lang="en-US" dirty="0"/>
              <a:t>Grey: not available for download</a:t>
            </a:r>
          </a:p>
        </p:txBody>
      </p:sp>
      <p:cxnSp>
        <p:nvCxnSpPr>
          <p:cNvPr id="22" name="Straight Arrow Connector 21">
            <a:extLst>
              <a:ext uri="{FF2B5EF4-FFF2-40B4-BE49-F238E27FC236}">
                <a16:creationId xmlns:a16="http://schemas.microsoft.com/office/drawing/2014/main" id="{70B07757-EAB6-8A43-BA05-5A144AA5598D}"/>
              </a:ext>
            </a:extLst>
          </p:cNvPr>
          <p:cNvCxnSpPr>
            <a:cxnSpLocks/>
          </p:cNvCxnSpPr>
          <p:nvPr/>
        </p:nvCxnSpPr>
        <p:spPr>
          <a:xfrm flipV="1">
            <a:off x="4831976" y="4773785"/>
            <a:ext cx="695045" cy="105862"/>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BCDF37E-3E33-D14A-9616-1E7898517FB1}"/>
              </a:ext>
            </a:extLst>
          </p:cNvPr>
          <p:cNvSpPr txBox="1"/>
          <p:nvPr/>
        </p:nvSpPr>
        <p:spPr>
          <a:xfrm>
            <a:off x="9244391" y="5157493"/>
            <a:ext cx="2489199" cy="923330"/>
          </a:xfrm>
          <a:prstGeom prst="rect">
            <a:avLst/>
          </a:prstGeom>
          <a:noFill/>
        </p:spPr>
        <p:txBody>
          <a:bodyPr wrap="square" rtlCol="0">
            <a:spAutoFit/>
          </a:bodyPr>
          <a:lstStyle/>
          <a:p>
            <a:r>
              <a:rPr lang="en-US" dirty="0"/>
              <a:t>Go to data product page to get details &amp; associated documents</a:t>
            </a:r>
          </a:p>
        </p:txBody>
      </p:sp>
      <p:cxnSp>
        <p:nvCxnSpPr>
          <p:cNvPr id="26" name="Straight Arrow Connector 25">
            <a:extLst>
              <a:ext uri="{FF2B5EF4-FFF2-40B4-BE49-F238E27FC236}">
                <a16:creationId xmlns:a16="http://schemas.microsoft.com/office/drawing/2014/main" id="{0E56E042-4827-0142-B95F-9880BF69CFFB}"/>
              </a:ext>
            </a:extLst>
          </p:cNvPr>
          <p:cNvCxnSpPr>
            <a:cxnSpLocks/>
          </p:cNvCxnSpPr>
          <p:nvPr/>
        </p:nvCxnSpPr>
        <p:spPr>
          <a:xfrm flipV="1">
            <a:off x="10426736" y="3361765"/>
            <a:ext cx="201163" cy="1769299"/>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069E20D-69DE-904C-95B2-C6BC94AA5911}"/>
              </a:ext>
            </a:extLst>
          </p:cNvPr>
          <p:cNvSpPr txBox="1"/>
          <p:nvPr/>
        </p:nvSpPr>
        <p:spPr>
          <a:xfrm>
            <a:off x="9736607" y="1520770"/>
            <a:ext cx="2203413" cy="646331"/>
          </a:xfrm>
          <a:prstGeom prst="rect">
            <a:avLst/>
          </a:prstGeom>
          <a:noFill/>
        </p:spPr>
        <p:txBody>
          <a:bodyPr wrap="square" rtlCol="0">
            <a:spAutoFit/>
          </a:bodyPr>
          <a:lstStyle/>
          <a:p>
            <a:r>
              <a:rPr lang="en-US" dirty="0"/>
              <a:t>Move to next step to download data</a:t>
            </a:r>
          </a:p>
        </p:txBody>
      </p:sp>
      <p:cxnSp>
        <p:nvCxnSpPr>
          <p:cNvPr id="28" name="Straight Arrow Connector 27">
            <a:extLst>
              <a:ext uri="{FF2B5EF4-FFF2-40B4-BE49-F238E27FC236}">
                <a16:creationId xmlns:a16="http://schemas.microsoft.com/office/drawing/2014/main" id="{84A25687-2C43-C64A-9513-A6521EADD1F8}"/>
              </a:ext>
            </a:extLst>
          </p:cNvPr>
          <p:cNvCxnSpPr>
            <a:cxnSpLocks/>
          </p:cNvCxnSpPr>
          <p:nvPr/>
        </p:nvCxnSpPr>
        <p:spPr>
          <a:xfrm>
            <a:off x="10987927" y="2119837"/>
            <a:ext cx="0" cy="464728"/>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01B8400-1724-A649-BE76-22EE5DAA868C}"/>
              </a:ext>
            </a:extLst>
          </p:cNvPr>
          <p:cNvSpPr txBox="1"/>
          <p:nvPr/>
        </p:nvSpPr>
        <p:spPr>
          <a:xfrm>
            <a:off x="2892231" y="3373666"/>
            <a:ext cx="1598544" cy="646331"/>
          </a:xfrm>
          <a:prstGeom prst="rect">
            <a:avLst/>
          </a:prstGeom>
          <a:noFill/>
        </p:spPr>
        <p:txBody>
          <a:bodyPr wrap="square" rtlCol="0">
            <a:spAutoFit/>
          </a:bodyPr>
          <a:lstStyle/>
          <a:p>
            <a:r>
              <a:rPr lang="en-US" dirty="0"/>
              <a:t>Data product number</a:t>
            </a:r>
          </a:p>
        </p:txBody>
      </p:sp>
      <p:cxnSp>
        <p:nvCxnSpPr>
          <p:cNvPr id="37" name="Straight Arrow Connector 36">
            <a:extLst>
              <a:ext uri="{FF2B5EF4-FFF2-40B4-BE49-F238E27FC236}">
                <a16:creationId xmlns:a16="http://schemas.microsoft.com/office/drawing/2014/main" id="{BDF2F35B-93D5-264C-B156-8EC9E67F3576}"/>
              </a:ext>
            </a:extLst>
          </p:cNvPr>
          <p:cNvCxnSpPr>
            <a:cxnSpLocks/>
          </p:cNvCxnSpPr>
          <p:nvPr/>
        </p:nvCxnSpPr>
        <p:spPr>
          <a:xfrm>
            <a:off x="4348683" y="3696831"/>
            <a:ext cx="1101859" cy="1"/>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DB78C4B-8E4D-1249-B935-A57456CF36AE}"/>
              </a:ext>
            </a:extLst>
          </p:cNvPr>
          <p:cNvSpPr txBox="1"/>
          <p:nvPr/>
        </p:nvSpPr>
        <p:spPr>
          <a:xfrm>
            <a:off x="3295038" y="2428263"/>
            <a:ext cx="1345220" cy="646331"/>
          </a:xfrm>
          <a:prstGeom prst="rect">
            <a:avLst/>
          </a:prstGeom>
          <a:noFill/>
        </p:spPr>
        <p:txBody>
          <a:bodyPr wrap="square" rtlCol="0">
            <a:spAutoFit/>
          </a:bodyPr>
          <a:lstStyle/>
          <a:p>
            <a:r>
              <a:rPr lang="en-US" dirty="0"/>
              <a:t>Summary information</a:t>
            </a:r>
          </a:p>
        </p:txBody>
      </p:sp>
      <p:cxnSp>
        <p:nvCxnSpPr>
          <p:cNvPr id="40" name="Straight Arrow Connector 39">
            <a:extLst>
              <a:ext uri="{FF2B5EF4-FFF2-40B4-BE49-F238E27FC236}">
                <a16:creationId xmlns:a16="http://schemas.microsoft.com/office/drawing/2014/main" id="{56FFE612-748E-CD43-9D0F-269094DF04FA}"/>
              </a:ext>
            </a:extLst>
          </p:cNvPr>
          <p:cNvCxnSpPr>
            <a:cxnSpLocks/>
            <a:stCxn id="15" idx="2"/>
          </p:cNvCxnSpPr>
          <p:nvPr/>
        </p:nvCxnSpPr>
        <p:spPr>
          <a:xfrm flipH="1">
            <a:off x="6517341" y="2027147"/>
            <a:ext cx="88342" cy="662265"/>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0C2AE09-4C3F-7B4D-A6B0-148A5973D935}"/>
              </a:ext>
            </a:extLst>
          </p:cNvPr>
          <p:cNvSpPr txBox="1"/>
          <p:nvPr/>
        </p:nvSpPr>
        <p:spPr>
          <a:xfrm>
            <a:off x="8341003" y="923210"/>
            <a:ext cx="1626053" cy="646331"/>
          </a:xfrm>
          <a:prstGeom prst="rect">
            <a:avLst/>
          </a:prstGeom>
          <a:noFill/>
        </p:spPr>
        <p:txBody>
          <a:bodyPr wrap="square" rtlCol="0">
            <a:spAutoFit/>
          </a:bodyPr>
          <a:lstStyle/>
          <a:p>
            <a:r>
              <a:rPr lang="en-US" dirty="0"/>
              <a:t>Associated data themes</a:t>
            </a:r>
          </a:p>
        </p:txBody>
      </p:sp>
      <p:cxnSp>
        <p:nvCxnSpPr>
          <p:cNvPr id="44" name="Straight Arrow Connector 43">
            <a:extLst>
              <a:ext uri="{FF2B5EF4-FFF2-40B4-BE49-F238E27FC236}">
                <a16:creationId xmlns:a16="http://schemas.microsoft.com/office/drawing/2014/main" id="{8F6C9857-0E8C-4543-8CC7-5FD9ACA6787E}"/>
              </a:ext>
            </a:extLst>
          </p:cNvPr>
          <p:cNvCxnSpPr>
            <a:cxnSpLocks/>
          </p:cNvCxnSpPr>
          <p:nvPr/>
        </p:nvCxnSpPr>
        <p:spPr>
          <a:xfrm>
            <a:off x="8958263" y="1614488"/>
            <a:ext cx="874523" cy="1814512"/>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29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Theme">
  <a:themeElements>
    <a:clrScheme name="Custom 1">
      <a:dk1>
        <a:srgbClr val="424242"/>
      </a:dk1>
      <a:lt1>
        <a:sysClr val="window" lastClr="FFFFFF"/>
      </a:lt1>
      <a:dk2>
        <a:srgbClr val="004280"/>
      </a:dk2>
      <a:lt2>
        <a:srgbClr val="D2D2D2"/>
      </a:lt2>
      <a:accent1>
        <a:srgbClr val="0076BE"/>
      </a:accent1>
      <a:accent2>
        <a:srgbClr val="DF6420"/>
      </a:accent2>
      <a:accent3>
        <a:srgbClr val="73B564"/>
      </a:accent3>
      <a:accent4>
        <a:srgbClr val="FAA41A"/>
      </a:accent4>
      <a:accent5>
        <a:srgbClr val="83389B"/>
      </a:accent5>
      <a:accent6>
        <a:srgbClr val="424242"/>
      </a:accent6>
      <a:hlink>
        <a:srgbClr val="004280"/>
      </a:hlink>
      <a:folHlink>
        <a:srgbClr val="005E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EAEAEA"/>
            </a:gs>
            <a:gs pos="100000">
              <a:schemeClr val="bg2"/>
            </a:gs>
          </a:gsLst>
          <a:lin ang="5400000" scaled="1"/>
        </a:gradFill>
        <a:ln w="12700" cap="flat" cmpd="sng" algn="ctr">
          <a:solidFill>
            <a:srgbClr val="40404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
      <a:dk1>
        <a:srgbClr val="424242"/>
      </a:dk1>
      <a:lt1>
        <a:sysClr val="window" lastClr="FFFFFF"/>
      </a:lt1>
      <a:dk2>
        <a:srgbClr val="004280"/>
      </a:dk2>
      <a:lt2>
        <a:srgbClr val="D2D2D2"/>
      </a:lt2>
      <a:accent1>
        <a:srgbClr val="0076BE"/>
      </a:accent1>
      <a:accent2>
        <a:srgbClr val="DF6420"/>
      </a:accent2>
      <a:accent3>
        <a:srgbClr val="73B564"/>
      </a:accent3>
      <a:accent4>
        <a:srgbClr val="FAA41A"/>
      </a:accent4>
      <a:accent5>
        <a:srgbClr val="83389B"/>
      </a:accent5>
      <a:accent6>
        <a:srgbClr val="424242"/>
      </a:accent6>
      <a:hlink>
        <a:srgbClr val="004280"/>
      </a:hlink>
      <a:folHlink>
        <a:srgbClr val="005E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rgbClr val="424242"/>
      </a:dk1>
      <a:lt1>
        <a:sysClr val="window" lastClr="FFFFFF"/>
      </a:lt1>
      <a:dk2>
        <a:srgbClr val="004280"/>
      </a:dk2>
      <a:lt2>
        <a:srgbClr val="D2D2D2"/>
      </a:lt2>
      <a:accent1>
        <a:srgbClr val="0076BE"/>
      </a:accent1>
      <a:accent2>
        <a:srgbClr val="DF6420"/>
      </a:accent2>
      <a:accent3>
        <a:srgbClr val="73B564"/>
      </a:accent3>
      <a:accent4>
        <a:srgbClr val="FAA41A"/>
      </a:accent4>
      <a:accent5>
        <a:srgbClr val="83389B"/>
      </a:accent5>
      <a:accent6>
        <a:srgbClr val="424242"/>
      </a:accent6>
      <a:hlink>
        <a:srgbClr val="004280"/>
      </a:hlink>
      <a:folHlink>
        <a:srgbClr val="005E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jtca xmlns="0bbea745-dd87-4d8f-af52-8a14390709b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8AA6CA7D000842A944B936E87AEFB6" ma:contentTypeVersion="5" ma:contentTypeDescription="Create a new document." ma:contentTypeScope="" ma:versionID="9df366141bdff86c74584631de8bc228">
  <xsd:schema xmlns:xsd="http://www.w3.org/2001/XMLSchema" xmlns:xs="http://www.w3.org/2001/XMLSchema" xmlns:p="http://schemas.microsoft.com/office/2006/metadata/properties" xmlns:ns1="http://schemas.microsoft.com/sharepoint/v3" xmlns:ns2="42d4191b-ef87-40f8-a2ec-45b7baf1e568" xmlns:ns3="0bbea745-dd87-4d8f-af52-8a14390709bb" targetNamespace="http://schemas.microsoft.com/office/2006/metadata/properties" ma:root="true" ma:fieldsID="2db439bf47fa8f2c6c95b9fde0ad42f2" ns1:_="" ns2:_="" ns3:_="">
    <xsd:import namespace="http://schemas.microsoft.com/sharepoint/v3"/>
    <xsd:import namespace="42d4191b-ef87-40f8-a2ec-45b7baf1e568"/>
    <xsd:import namespace="0bbea745-dd87-4d8f-af52-8a14390709bb"/>
    <xsd:element name="properties">
      <xsd:complexType>
        <xsd:sequence>
          <xsd:element name="documentManagement">
            <xsd:complexType>
              <xsd:all>
                <xsd:element ref="ns1:PublishingStartDate" minOccurs="0"/>
                <xsd:element ref="ns1:PublishingExpirationDate" minOccurs="0"/>
                <xsd:element ref="ns2:SharedWithUsers" minOccurs="0"/>
                <xsd:element ref="ns3:MediaServiceMetadata" minOccurs="0"/>
                <xsd:element ref="ns3:MediaServiceFastMetadata" minOccurs="0"/>
                <xsd:element ref="ns3:jtc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d4191b-ef87-40f8-a2ec-45b7baf1e56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bea745-dd87-4d8f-af52-8a14390709b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jtca" ma:index="13" nillable="true" ma:displayName="Text" ma:internalName="jtca">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E10B68-36F6-4D0C-9496-45D0346CF078}">
  <ds:schemaRefs>
    <ds:schemaRef ds:uri="http://schemas.microsoft.com/sharepoint/v3/contenttype/forms"/>
  </ds:schemaRefs>
</ds:datastoreItem>
</file>

<file path=customXml/itemProps2.xml><?xml version="1.0" encoding="utf-8"?>
<ds:datastoreItem xmlns:ds="http://schemas.openxmlformats.org/officeDocument/2006/customXml" ds:itemID="{C90237F6-FBF1-4B7A-BDB9-192A3C61C5DA}">
  <ds:schemaRefs>
    <ds:schemaRef ds:uri="http://schemas.microsoft.com/office/2006/metadata/properties"/>
    <ds:schemaRef ds:uri="http://schemas.microsoft.com/office/infopath/2007/PartnerControls"/>
    <ds:schemaRef ds:uri="http://schemas.microsoft.com/sharepoint/v3"/>
    <ds:schemaRef ds:uri="0bbea745-dd87-4d8f-af52-8a14390709bb"/>
  </ds:schemaRefs>
</ds:datastoreItem>
</file>

<file path=customXml/itemProps3.xml><?xml version="1.0" encoding="utf-8"?>
<ds:datastoreItem xmlns:ds="http://schemas.openxmlformats.org/officeDocument/2006/customXml" ds:itemID="{DB520BC7-4198-4880-8B2F-B0EC12EF4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d4191b-ef87-40f8-a2ec-45b7baf1e568"/>
    <ds:schemaRef ds:uri="0bbea745-dd87-4d8f-af52-8a14390709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9305</TotalTime>
  <Words>3561</Words>
  <Application>Microsoft Macintosh PowerPoint</Application>
  <PresentationFormat>Widescreen</PresentationFormat>
  <Paragraphs>331</Paragraphs>
  <Slides>33</Slides>
  <Notes>33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Wingdings</vt:lpstr>
      <vt:lpstr>Default Theme</vt:lpstr>
      <vt:lpstr>think-cell Slide</vt:lpstr>
      <vt:lpstr>A visual guide to accessing NEON data</vt:lpstr>
      <vt:lpstr>Slideshow Sections</vt:lpstr>
      <vt:lpstr>Discover NEON Data</vt:lpstr>
      <vt:lpstr>NEONScience.org</vt:lpstr>
      <vt:lpstr>Data.neonscience.org</vt:lpstr>
      <vt:lpstr>Explore &amp; Download Data From Portal</vt:lpstr>
      <vt:lpstr>Explore data</vt:lpstr>
      <vt:lpstr>Explore data:  Filter to find data products of interest</vt:lpstr>
      <vt:lpstr>Explore data: Key information</vt:lpstr>
      <vt:lpstr>Explore data:  View data availability</vt:lpstr>
      <vt:lpstr>Configure data  download - Part 1</vt:lpstr>
      <vt:lpstr>Configure data  download - Part 2</vt:lpstr>
      <vt:lpstr>Configure data download - Part 3</vt:lpstr>
      <vt:lpstr>Configure data download - Part 4</vt:lpstr>
      <vt:lpstr>Special Cases for Downloading Data</vt:lpstr>
      <vt:lpstr>Aerial Observation Platform (AOP) Data</vt:lpstr>
      <vt:lpstr>Configure data download - Part 1</vt:lpstr>
      <vt:lpstr>Configure data download - Part 2</vt:lpstr>
      <vt:lpstr>Configure data download - Part 3</vt:lpstr>
      <vt:lpstr>Explore through visual browser</vt:lpstr>
      <vt:lpstr>Download  Phenocam Data </vt:lpstr>
      <vt:lpstr>Understand Downloaded Data Structure</vt:lpstr>
      <vt:lpstr>Use downloaded data:  Structure</vt:lpstr>
      <vt:lpstr>Use downloaded data:  Key files</vt:lpstr>
      <vt:lpstr>Use downloaded data:  Stack data</vt:lpstr>
      <vt:lpstr>Additional Important Pages</vt:lpstr>
      <vt:lpstr>Programmatic access to NEON data</vt:lpstr>
      <vt:lpstr>NEON Data Account</vt:lpstr>
      <vt:lpstr>NEON Data Policies</vt:lpstr>
      <vt:lpstr>Data product details</vt:lpstr>
      <vt:lpstr>File name conventions</vt:lpstr>
      <vt:lpstr>Data quality</vt:lpstr>
      <vt:lpstr>PowerPoint Presentation</vt:lpstr>
    </vt:vector>
  </TitlesOfParts>
  <Company>Battelle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Presentation</dc:title>
  <dc:creator>www.wizkit.com</dc:creator>
  <cp:lastModifiedBy>Megan Jones</cp:lastModifiedBy>
  <cp:revision>278</cp:revision>
  <cp:lastPrinted>2020-02-06T20:42:59Z</cp:lastPrinted>
  <dcterms:created xsi:type="dcterms:W3CDTF">2014-03-04T19:43:17Z</dcterms:created>
  <dcterms:modified xsi:type="dcterms:W3CDTF">2020-02-06T21:14:54Z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5</vt:i4>
  </property>
  <property fmtid="{D5CDD505-2E9C-101B-9397-08002B2CF9AE}" pid="4" name="ContentTypeId">
    <vt:lpwstr>0x010100618AA6CA7D000842A944B936E87AEFB6</vt:lpwstr>
  </property>
</Properties>
</file>